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extended-properties" Target="docProps/app.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notesMasterIdLst>
    <p:notesMasterId r:id="rId20"/>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notesMaster" Target="notesMasters/notesMaster1.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48546E"/>
        </a:solidFill>
      </p:bgPr>
    </p:bg>
    <p:spTree>
      <p:nvGrpSpPr>
        <p:cNvPr id="1" name=""/>
        <p:cNvGrpSpPr/>
        <p:nvPr/>
      </p:nvGrpSpPr>
      <p:grpSpPr>
        <a:xfrm>
          <a:off x="0" y="0"/>
          <a:ext cx="0" cy="0"/>
          <a:chOff x="0" y="0"/>
          <a:chExt cx="0" cy="0"/>
        </a:xfrm>
      </p:grpSpPr>
      <p:sp>
        <p:nvSpPr>
          <p:cNvPr id="2" name="Text 0"/>
          <p:cNvSpPr/>
          <p:nvPr/>
        </p:nvSpPr>
        <p:spPr>
          <a:xfrm>
            <a:off x="548640" y="914400"/>
            <a:ext cx="8046720" cy="2011680"/>
          </a:xfrm>
          <a:prstGeom prst="rect">
            <a:avLst/>
          </a:prstGeom>
          <a:noFill/>
          <a:ln/>
        </p:spPr>
        <p:txBody>
          <a:bodyPr wrap="square" rtlCol="0" anchor="ctr"/>
          <a:lstStyle/>
          <a:p>
            <a:pPr indent="0" marL="0">
              <a:lnSpc>
                <a:spcPts val="6600"/>
              </a:lnSpc>
              <a:buNone/>
            </a:pPr>
            <a:r>
              <a:rPr lang="en-US" sz="6000" b="1" dirty="0">
                <a:solidFill>
                  <a:srgbClr val="FFFFFF"/>
                </a:solidFill>
                <a:latin typeface="Cambria" pitchFamily="34" charset="0"/>
                <a:ea typeface="Cambria" pitchFamily="34" charset="-122"/>
                <a:cs typeface="Cambria" pitchFamily="34" charset="-120"/>
              </a:rPr>
              <a:t>When nothing</a:t>
            </a:r>
            <a:endParaRPr lang="en-US" sz="6000" dirty="0"/>
          </a:p>
          <a:p>
            <a:pPr indent="0" marL="0">
              <a:lnSpc>
                <a:spcPts val="6600"/>
              </a:lnSpc>
              <a:buNone/>
            </a:pPr>
            <a:r>
              <a:rPr lang="en-US" sz="6000" b="1" dirty="0">
                <a:solidFill>
                  <a:srgbClr val="FFFFFF"/>
                </a:solidFill>
                <a:latin typeface="Cambria" pitchFamily="34" charset="0"/>
                <a:ea typeface="Cambria" pitchFamily="34" charset="-122"/>
                <a:cs typeface="Cambria" pitchFamily="34" charset="-120"/>
              </a:rPr>
              <a:t>stops it.</a:t>
            </a:r>
            <a:endParaRPr lang="en-US" sz="6000" dirty="0"/>
          </a:p>
        </p:txBody>
      </p:sp>
      <p:sp>
        <p:nvSpPr>
          <p:cNvPr id="3" name="Text 1"/>
          <p:cNvSpPr/>
          <p:nvPr/>
        </p:nvSpPr>
        <p:spPr>
          <a:xfrm>
            <a:off x="566928" y="3200400"/>
            <a:ext cx="7863840" cy="548640"/>
          </a:xfrm>
          <a:prstGeom prst="rect">
            <a:avLst/>
          </a:prstGeom>
          <a:noFill/>
          <a:ln/>
        </p:spPr>
        <p:txBody>
          <a:bodyPr wrap="square" rtlCol="0" anchor="ctr"/>
          <a:lstStyle/>
          <a:p>
            <a:pPr indent="0" marL="0">
              <a:buNone/>
            </a:pPr>
            <a:r>
              <a:rPr lang="en-US" sz="1800" dirty="0">
                <a:solidFill>
                  <a:srgbClr val="C9D3E4"/>
                </a:solidFill>
                <a:latin typeface="Calibri" pitchFamily="34" charset="0"/>
                <a:ea typeface="Calibri" pitchFamily="34" charset="-122"/>
                <a:cs typeface="Calibri" pitchFamily="34" charset="-120"/>
              </a:rPr>
              <a:t>The SAVE Act push, the record it belongs to, and the dates ahead.</a:t>
            </a:r>
            <a:endParaRPr lang="en-US" sz="1800" dirty="0"/>
          </a:p>
        </p:txBody>
      </p:sp>
      <p:sp>
        <p:nvSpPr>
          <p:cNvPr id="4" name="Text 2"/>
          <p:cNvSpPr/>
          <p:nvPr/>
        </p:nvSpPr>
        <p:spPr>
          <a:xfrm>
            <a:off x="566928" y="4480560"/>
            <a:ext cx="7863840" cy="365760"/>
          </a:xfrm>
          <a:prstGeom prst="rect">
            <a:avLst/>
          </a:prstGeom>
          <a:noFill/>
          <a:ln/>
        </p:spPr>
        <p:txBody>
          <a:bodyPr wrap="square" rtlCol="0" anchor="ctr"/>
          <a:lstStyle/>
          <a:p>
            <a:pPr indent="0" marL="0">
              <a:buNone/>
            </a:pPr>
            <a:r>
              <a:rPr lang="en-US" sz="1200" dirty="0">
                <a:solidFill>
                  <a:srgbClr val="A9B5C9"/>
                </a:solidFill>
                <a:latin typeface="Calibri" pitchFamily="34" charset="0"/>
                <a:ea typeface="Calibri" pitchFamily="34" charset="-122"/>
                <a:cs typeface="Calibri" pitchFamily="34" charset="-120"/>
              </a:rPr>
              <a:t>July 2026 · working draft · every claim dated and sourced · no predictions</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7F6F4"/>
        </a:solidFill>
      </p:bgPr>
    </p:bg>
    <p:spTree>
      <p:nvGrpSpPr>
        <p:cNvPr id="1" name=""/>
        <p:cNvGrpSpPr/>
        <p:nvPr/>
      </p:nvGrpSpPr>
      <p:grpSpPr>
        <a:xfrm>
          <a:off x="0" y="0"/>
          <a:ext cx="0" cy="0"/>
          <a:chOff x="0" y="0"/>
          <a:chExt cx="0" cy="0"/>
        </a:xfrm>
      </p:grpSpPr>
      <p:sp>
        <p:nvSpPr>
          <p:cNvPr id="2" name="Text 0"/>
          <p:cNvSpPr/>
          <p:nvPr/>
        </p:nvSpPr>
        <p:spPr>
          <a:xfrm>
            <a:off x="548640" y="384048"/>
            <a:ext cx="8046720" cy="548640"/>
          </a:xfrm>
          <a:prstGeom prst="rect">
            <a:avLst/>
          </a:prstGeom>
          <a:noFill/>
          <a:ln/>
        </p:spPr>
        <p:txBody>
          <a:bodyPr wrap="square" rtlCol="0" anchor="ctr"/>
          <a:lstStyle/>
          <a:p>
            <a:pPr indent="0" marL="0">
              <a:buNone/>
            </a:pPr>
            <a:r>
              <a:rPr lang="en-US" sz="2800" b="1" dirty="0">
                <a:solidFill>
                  <a:srgbClr val="1C1C1C"/>
                </a:solidFill>
                <a:latin typeface="Cambria" pitchFamily="34" charset="0"/>
                <a:ea typeface="Cambria" pitchFamily="34" charset="-122"/>
                <a:cs typeface="Cambria" pitchFamily="34" charset="-120"/>
              </a:rPr>
              <a:t>Twenty-six years of attempts on the vote</a:t>
            </a:r>
            <a:endParaRPr lang="en-US" sz="2800" dirty="0"/>
          </a:p>
        </p:txBody>
      </p:sp>
      <p:sp>
        <p:nvSpPr>
          <p:cNvPr id="3" name="Text 1"/>
          <p:cNvSpPr/>
          <p:nvPr/>
        </p:nvSpPr>
        <p:spPr>
          <a:xfrm>
            <a:off x="548640" y="1124712"/>
            <a:ext cx="1783080" cy="1024128"/>
          </a:xfrm>
          <a:prstGeom prst="rect">
            <a:avLst/>
          </a:prstGeom>
          <a:noFill/>
          <a:ln/>
        </p:spPr>
        <p:txBody>
          <a:bodyPr wrap="square" rtlCol="0" anchor="ctr"/>
          <a:lstStyle/>
          <a:p>
            <a:pPr indent="0" marL="0">
              <a:buNone/>
            </a:pPr>
            <a:r>
              <a:rPr lang="en-US" sz="1100" b="1" dirty="0">
                <a:solidFill>
                  <a:srgbClr val="48546E"/>
                </a:solidFill>
                <a:latin typeface="Calibri" pitchFamily="34" charset="0"/>
                <a:ea typeface="Calibri" pitchFamily="34" charset="-122"/>
                <a:cs typeface="Calibri" pitchFamily="34" charset="-120"/>
              </a:rPr>
              <a:t>STOPPED — a court</a:t>
            </a:r>
            <a:endParaRPr lang="en-US" sz="1100" dirty="0"/>
          </a:p>
          <a:p>
            <a:pPr indent="0" marL="0">
              <a:buNone/>
            </a:pPr>
            <a:r>
              <a:rPr lang="en-US" sz="1100" b="1" dirty="0">
                <a:solidFill>
                  <a:srgbClr val="48546E"/>
                </a:solidFill>
                <a:latin typeface="Calibri" pitchFamily="34" charset="0"/>
                <a:ea typeface="Calibri" pitchFamily="34" charset="-122"/>
                <a:cs typeface="Calibri" pitchFamily="34" charset="-120"/>
              </a:rPr>
              <a:t>or official refused</a:t>
            </a:r>
            <a:endParaRPr lang="en-US" sz="1100" dirty="0"/>
          </a:p>
        </p:txBody>
      </p:sp>
      <p:sp>
        <p:nvSpPr>
          <p:cNvPr id="4" name="Shape 2"/>
          <p:cNvSpPr/>
          <p:nvPr/>
        </p:nvSpPr>
        <p:spPr>
          <a:xfrm>
            <a:off x="2423160" y="1143000"/>
            <a:ext cx="1207008" cy="1042416"/>
          </a:xfrm>
          <a:prstGeom prst="roundRect">
            <a:avLst>
              <a:gd name="adj" fmla="val 4386"/>
            </a:avLst>
          </a:prstGeom>
          <a:solidFill>
            <a:srgbClr val="48546E"/>
          </a:solidFill>
          <a:ln/>
        </p:spPr>
      </p:sp>
      <p:sp>
        <p:nvSpPr>
          <p:cNvPr id="5" name="Text 3"/>
          <p:cNvSpPr/>
          <p:nvPr/>
        </p:nvSpPr>
        <p:spPr>
          <a:xfrm>
            <a:off x="2487168" y="1188720"/>
            <a:ext cx="1078992" cy="960120"/>
          </a:xfrm>
          <a:prstGeom prst="rect">
            <a:avLst/>
          </a:prstGeom>
          <a:noFill/>
          <a:ln/>
        </p:spPr>
        <p:txBody>
          <a:bodyPr wrap="square" rtlCol="0" anchor="t"/>
          <a:lstStyle/>
          <a:p>
            <a:pPr indent="0" marL="0">
              <a:buNone/>
            </a:pPr>
            <a:r>
              <a:rPr lang="en-US" sz="880" b="1" dirty="0">
                <a:solidFill>
                  <a:srgbClr val="FFFFFF"/>
                </a:solidFill>
                <a:latin typeface="Calibri" pitchFamily="34" charset="0"/>
                <a:ea typeface="Calibri" pitchFamily="34" charset="-122"/>
                <a:cs typeface="Calibri" pitchFamily="34" charset="-120"/>
              </a:rPr>
              <a:t>“Find me 11,780 votes” ’21</a:t>
            </a:r>
            <a:endParaRPr lang="en-US" sz="880" dirty="0"/>
          </a:p>
          <a:p>
            <a:pPr indent="0" marL="0">
              <a:buNone/>
            </a:pPr>
            <a:r>
              <a:rPr lang="en-US" sz="760" dirty="0">
                <a:solidFill>
                  <a:srgbClr val="C9D3E4"/>
                </a:solidFill>
                <a:latin typeface="Calibri" pitchFamily="34" charset="0"/>
                <a:ea typeface="Calibri" pitchFamily="34" charset="-122"/>
                <a:cs typeface="Calibri" pitchFamily="34" charset="-120"/>
              </a:rPr>
              <a:t>recorded; refused</a:t>
            </a:r>
            <a:endParaRPr lang="en-US" sz="880" dirty="0"/>
          </a:p>
        </p:txBody>
      </p:sp>
      <p:sp>
        <p:nvSpPr>
          <p:cNvPr id="6" name="Shape 4"/>
          <p:cNvSpPr/>
          <p:nvPr/>
        </p:nvSpPr>
        <p:spPr>
          <a:xfrm>
            <a:off x="3739896" y="1143000"/>
            <a:ext cx="1207008" cy="1042416"/>
          </a:xfrm>
          <a:prstGeom prst="roundRect">
            <a:avLst>
              <a:gd name="adj" fmla="val 4386"/>
            </a:avLst>
          </a:prstGeom>
          <a:solidFill>
            <a:srgbClr val="48546E"/>
          </a:solidFill>
          <a:ln/>
        </p:spPr>
      </p:sp>
      <p:sp>
        <p:nvSpPr>
          <p:cNvPr id="7" name="Text 5"/>
          <p:cNvSpPr/>
          <p:nvPr/>
        </p:nvSpPr>
        <p:spPr>
          <a:xfrm>
            <a:off x="3803904" y="1188720"/>
            <a:ext cx="1078992" cy="960120"/>
          </a:xfrm>
          <a:prstGeom prst="rect">
            <a:avLst/>
          </a:prstGeom>
          <a:noFill/>
          <a:ln/>
        </p:spPr>
        <p:txBody>
          <a:bodyPr wrap="square" rtlCol="0" anchor="t"/>
          <a:lstStyle/>
          <a:p>
            <a:pPr indent="0" marL="0">
              <a:buNone/>
            </a:pPr>
            <a:r>
              <a:rPr lang="en-US" sz="880" b="1" dirty="0">
                <a:solidFill>
                  <a:srgbClr val="FFFFFF"/>
                </a:solidFill>
                <a:latin typeface="Calibri" pitchFamily="34" charset="0"/>
                <a:ea typeface="Calibri" pitchFamily="34" charset="-122"/>
                <a:cs typeface="Calibri" pitchFamily="34" charset="-120"/>
              </a:rPr>
              <a:t>“Just say it was corrupt” ’20</a:t>
            </a:r>
            <a:endParaRPr lang="en-US" sz="880" dirty="0"/>
          </a:p>
          <a:p>
            <a:pPr indent="0" marL="0">
              <a:buNone/>
            </a:pPr>
            <a:r>
              <a:rPr lang="en-US" sz="760" dirty="0">
                <a:solidFill>
                  <a:srgbClr val="C9D3E4"/>
                </a:solidFill>
                <a:latin typeface="Calibri" pitchFamily="34" charset="0"/>
                <a:ea typeface="Calibri" pitchFamily="34" charset="-122"/>
                <a:cs typeface="Calibri" pitchFamily="34" charset="-120"/>
              </a:rPr>
              <a:t>DOJ refused</a:t>
            </a:r>
            <a:endParaRPr lang="en-US" sz="880" dirty="0"/>
          </a:p>
        </p:txBody>
      </p:sp>
      <p:sp>
        <p:nvSpPr>
          <p:cNvPr id="8" name="Shape 6"/>
          <p:cNvSpPr/>
          <p:nvPr/>
        </p:nvSpPr>
        <p:spPr>
          <a:xfrm>
            <a:off x="5056632" y="1143000"/>
            <a:ext cx="1207008" cy="1042416"/>
          </a:xfrm>
          <a:prstGeom prst="roundRect">
            <a:avLst>
              <a:gd name="adj" fmla="val 4386"/>
            </a:avLst>
          </a:prstGeom>
          <a:solidFill>
            <a:srgbClr val="48546E"/>
          </a:solidFill>
          <a:ln/>
        </p:spPr>
      </p:sp>
      <p:sp>
        <p:nvSpPr>
          <p:cNvPr id="9" name="Text 7"/>
          <p:cNvSpPr/>
          <p:nvPr/>
        </p:nvSpPr>
        <p:spPr>
          <a:xfrm>
            <a:off x="5120640" y="1188720"/>
            <a:ext cx="1078992" cy="960120"/>
          </a:xfrm>
          <a:prstGeom prst="rect">
            <a:avLst/>
          </a:prstGeom>
          <a:noFill/>
          <a:ln/>
        </p:spPr>
        <p:txBody>
          <a:bodyPr wrap="square" rtlCol="0" anchor="t"/>
          <a:lstStyle/>
          <a:p>
            <a:pPr indent="0" marL="0">
              <a:buNone/>
            </a:pPr>
            <a:r>
              <a:rPr lang="en-US" sz="880" b="1" dirty="0">
                <a:solidFill>
                  <a:srgbClr val="FFFFFF"/>
                </a:solidFill>
                <a:latin typeface="Calibri" pitchFamily="34" charset="0"/>
                <a:ea typeface="Calibri" pitchFamily="34" charset="-122"/>
                <a:cs typeface="Calibri" pitchFamily="34" charset="-120"/>
              </a:rPr>
              <a:t>Kansas 2013–20</a:t>
            </a:r>
            <a:endParaRPr lang="en-US" sz="880" dirty="0"/>
          </a:p>
          <a:p>
            <a:pPr indent="0" marL="0">
              <a:buNone/>
            </a:pPr>
            <a:r>
              <a:rPr lang="en-US" sz="760" dirty="0">
                <a:solidFill>
                  <a:srgbClr val="C9D3E4"/>
                </a:solidFill>
                <a:latin typeface="Calibri" pitchFamily="34" charset="0"/>
                <a:ea typeface="Calibri" pitchFamily="34" charset="-122"/>
                <a:cs typeface="Calibri" pitchFamily="34" charset="-120"/>
              </a:rPr>
              <a:t>31,089 blocked to stop 39; struck down</a:t>
            </a:r>
            <a:endParaRPr lang="en-US" sz="880" dirty="0"/>
          </a:p>
        </p:txBody>
      </p:sp>
      <p:sp>
        <p:nvSpPr>
          <p:cNvPr id="10" name="Shape 8"/>
          <p:cNvSpPr/>
          <p:nvPr/>
        </p:nvSpPr>
        <p:spPr>
          <a:xfrm>
            <a:off x="6373368" y="1143000"/>
            <a:ext cx="1207008" cy="1042416"/>
          </a:xfrm>
          <a:prstGeom prst="roundRect">
            <a:avLst>
              <a:gd name="adj" fmla="val 4386"/>
            </a:avLst>
          </a:prstGeom>
          <a:solidFill>
            <a:srgbClr val="48546E"/>
          </a:solidFill>
          <a:ln/>
        </p:spPr>
      </p:sp>
      <p:sp>
        <p:nvSpPr>
          <p:cNvPr id="11" name="Text 9"/>
          <p:cNvSpPr/>
          <p:nvPr/>
        </p:nvSpPr>
        <p:spPr>
          <a:xfrm>
            <a:off x="6437376" y="1188720"/>
            <a:ext cx="1078992" cy="960120"/>
          </a:xfrm>
          <a:prstGeom prst="rect">
            <a:avLst/>
          </a:prstGeom>
          <a:noFill/>
          <a:ln/>
        </p:spPr>
        <p:txBody>
          <a:bodyPr wrap="square" rtlCol="0" anchor="t"/>
          <a:lstStyle/>
          <a:p>
            <a:pPr indent="0" marL="0">
              <a:buNone/>
            </a:pPr>
            <a:r>
              <a:rPr lang="en-US" sz="880" b="1" dirty="0">
                <a:solidFill>
                  <a:srgbClr val="FFFFFF"/>
                </a:solidFill>
                <a:latin typeface="Calibri" pitchFamily="34" charset="0"/>
                <a:ea typeface="Calibri" pitchFamily="34" charset="-122"/>
                <a:cs typeface="Calibri" pitchFamily="34" charset="-120"/>
              </a:rPr>
              <a:t>Alabama 2024</a:t>
            </a:r>
            <a:endParaRPr lang="en-US" sz="880" dirty="0"/>
          </a:p>
          <a:p>
            <a:pPr indent="0" marL="0">
              <a:buNone/>
            </a:pPr>
            <a:r>
              <a:rPr lang="en-US" sz="760" dirty="0">
                <a:solidFill>
                  <a:srgbClr val="C9D3E4"/>
                </a:solidFill>
                <a:latin typeface="Calibri" pitchFamily="34" charset="0"/>
                <a:ea typeface="Calibri" pitchFamily="34" charset="-122"/>
                <a:cs typeface="Calibri" pitchFamily="34" charset="-120"/>
              </a:rPr>
              <a:t>every flagged voter restored</a:t>
            </a:r>
            <a:endParaRPr lang="en-US" sz="880" dirty="0"/>
          </a:p>
        </p:txBody>
      </p:sp>
      <p:sp>
        <p:nvSpPr>
          <p:cNvPr id="12" name="Shape 10"/>
          <p:cNvSpPr/>
          <p:nvPr/>
        </p:nvSpPr>
        <p:spPr>
          <a:xfrm>
            <a:off x="7690104" y="1143000"/>
            <a:ext cx="1207008" cy="1042416"/>
          </a:xfrm>
          <a:prstGeom prst="roundRect">
            <a:avLst>
              <a:gd name="adj" fmla="val 4386"/>
            </a:avLst>
          </a:prstGeom>
          <a:solidFill>
            <a:srgbClr val="48546E"/>
          </a:solidFill>
          <a:ln/>
        </p:spPr>
      </p:sp>
      <p:sp>
        <p:nvSpPr>
          <p:cNvPr id="13" name="Text 11"/>
          <p:cNvSpPr/>
          <p:nvPr/>
        </p:nvSpPr>
        <p:spPr>
          <a:xfrm>
            <a:off x="7754112" y="1188720"/>
            <a:ext cx="1078992" cy="960120"/>
          </a:xfrm>
          <a:prstGeom prst="rect">
            <a:avLst/>
          </a:prstGeom>
          <a:noFill/>
          <a:ln/>
        </p:spPr>
        <p:txBody>
          <a:bodyPr wrap="square" rtlCol="0" anchor="t"/>
          <a:lstStyle/>
          <a:p>
            <a:pPr indent="0" marL="0">
              <a:buNone/>
            </a:pPr>
            <a:r>
              <a:rPr lang="en-US" sz="880" b="1" dirty="0">
                <a:solidFill>
                  <a:srgbClr val="FFFFFF"/>
                </a:solidFill>
                <a:latin typeface="Calibri" pitchFamily="34" charset="0"/>
                <a:ea typeface="Calibri" pitchFamily="34" charset="-122"/>
                <a:cs typeface="Calibri" pitchFamily="34" charset="-120"/>
              </a:rPr>
              <a:t>Guard deployments ’25</a:t>
            </a:r>
            <a:endParaRPr lang="en-US" sz="880" dirty="0"/>
          </a:p>
          <a:p>
            <a:pPr indent="0" marL="0">
              <a:buNone/>
            </a:pPr>
            <a:r>
              <a:rPr lang="en-US" sz="760" dirty="0">
                <a:solidFill>
                  <a:srgbClr val="C9D3E4"/>
                </a:solidFill>
                <a:latin typeface="Calibri" pitchFamily="34" charset="0"/>
                <a:ea typeface="Calibri" pitchFamily="34" charset="-122"/>
                <a:cs typeface="Calibri" pitchFamily="34" charset="-120"/>
              </a:rPr>
              <a:t>courts blocked</a:t>
            </a:r>
            <a:endParaRPr lang="en-US" sz="880" dirty="0"/>
          </a:p>
        </p:txBody>
      </p:sp>
      <p:sp>
        <p:nvSpPr>
          <p:cNvPr id="14" name="Text 12"/>
          <p:cNvSpPr/>
          <p:nvPr/>
        </p:nvSpPr>
        <p:spPr>
          <a:xfrm>
            <a:off x="548640" y="2359152"/>
            <a:ext cx="1783080" cy="1024128"/>
          </a:xfrm>
          <a:prstGeom prst="rect">
            <a:avLst/>
          </a:prstGeom>
          <a:noFill/>
          <a:ln/>
        </p:spPr>
        <p:txBody>
          <a:bodyPr wrap="square" rtlCol="0" anchor="ctr"/>
          <a:lstStyle/>
          <a:p>
            <a:pPr indent="0" marL="0">
              <a:buNone/>
            </a:pPr>
            <a:r>
              <a:rPr lang="en-US" sz="1100" b="1" dirty="0">
                <a:solidFill>
                  <a:srgbClr val="990011"/>
                </a:solidFill>
                <a:latin typeface="Calibri" pitchFamily="34" charset="0"/>
                <a:ea typeface="Calibri" pitchFamily="34" charset="-122"/>
                <a:cs typeface="Calibri" pitchFamily="34" charset="-120"/>
              </a:rPr>
              <a:t>GOT THROUGH</a:t>
            </a:r>
            <a:endParaRPr lang="en-US" sz="1100" dirty="0"/>
          </a:p>
          <a:p>
            <a:pPr indent="0" marL="0">
              <a:buNone/>
            </a:pPr>
            <a:r>
              <a:rPr lang="en-US" sz="1100" b="1" dirty="0">
                <a:solidFill>
                  <a:srgbClr val="990011"/>
                </a:solidFill>
                <a:latin typeface="Calibri" pitchFamily="34" charset="0"/>
                <a:ea typeface="Calibri" pitchFamily="34" charset="-122"/>
                <a:cs typeface="Calibri" pitchFamily="34" charset="-120"/>
              </a:rPr>
              <a:t>ANYWAY</a:t>
            </a:r>
            <a:endParaRPr lang="en-US" sz="1100" dirty="0"/>
          </a:p>
        </p:txBody>
      </p:sp>
      <p:sp>
        <p:nvSpPr>
          <p:cNvPr id="15" name="Shape 13"/>
          <p:cNvSpPr/>
          <p:nvPr/>
        </p:nvSpPr>
        <p:spPr>
          <a:xfrm>
            <a:off x="2423160" y="2377440"/>
            <a:ext cx="2084832" cy="1042416"/>
          </a:xfrm>
          <a:prstGeom prst="roundRect">
            <a:avLst>
              <a:gd name="adj" fmla="val 4386"/>
            </a:avLst>
          </a:prstGeom>
          <a:solidFill>
            <a:srgbClr val="990011"/>
          </a:solidFill>
          <a:ln/>
        </p:spPr>
      </p:sp>
      <p:sp>
        <p:nvSpPr>
          <p:cNvPr id="16" name="Text 14"/>
          <p:cNvSpPr/>
          <p:nvPr/>
        </p:nvSpPr>
        <p:spPr>
          <a:xfrm>
            <a:off x="2487168" y="2423160"/>
            <a:ext cx="1956816" cy="960120"/>
          </a:xfrm>
          <a:prstGeom prst="rect">
            <a:avLst/>
          </a:prstGeom>
          <a:noFill/>
          <a:ln/>
        </p:spPr>
        <p:txBody>
          <a:bodyPr wrap="square" rtlCol="0" anchor="t"/>
          <a:lstStyle/>
          <a:p>
            <a:pPr indent="0" marL="0">
              <a:buNone/>
            </a:pPr>
            <a:r>
              <a:rPr lang="en-US" sz="1050" b="1" dirty="0">
                <a:solidFill>
                  <a:srgbClr val="FFFFFF"/>
                </a:solidFill>
                <a:latin typeface="Calibri" pitchFamily="34" charset="0"/>
                <a:ea typeface="Calibri" pitchFamily="34" charset="-122"/>
                <a:cs typeface="Calibri" pitchFamily="34" charset="-120"/>
              </a:rPr>
              <a:t>Virginia 2024</a:t>
            </a:r>
            <a:endParaRPr lang="en-US" sz="1050" dirty="0"/>
          </a:p>
          <a:p>
            <a:pPr indent="0" marL="0">
              <a:buNone/>
            </a:pPr>
            <a:r>
              <a:rPr lang="en-US" sz="900" dirty="0">
                <a:solidFill>
                  <a:srgbClr val="F3C6CB"/>
                </a:solidFill>
                <a:latin typeface="Calibri" pitchFamily="34" charset="0"/>
                <a:ea typeface="Calibri" pitchFamily="34" charset="-122"/>
                <a:cs typeface="Calibri" pitchFamily="34" charset="-120"/>
              </a:rPr>
              <a:t>late purge allowed — Supreme Court emergency order, Oct. 30, 2024; no reasoning given</a:t>
            </a:r>
            <a:endParaRPr lang="en-US" sz="1050" dirty="0"/>
          </a:p>
        </p:txBody>
      </p:sp>
      <p:sp>
        <p:nvSpPr>
          <p:cNvPr id="17" name="Shape 15"/>
          <p:cNvSpPr/>
          <p:nvPr/>
        </p:nvSpPr>
        <p:spPr>
          <a:xfrm>
            <a:off x="4617720" y="2377440"/>
            <a:ext cx="2084832" cy="1042416"/>
          </a:xfrm>
          <a:prstGeom prst="roundRect">
            <a:avLst>
              <a:gd name="adj" fmla="val 4386"/>
            </a:avLst>
          </a:prstGeom>
          <a:solidFill>
            <a:srgbClr val="990011"/>
          </a:solidFill>
          <a:ln/>
        </p:spPr>
      </p:sp>
      <p:sp>
        <p:nvSpPr>
          <p:cNvPr id="18" name="Text 16"/>
          <p:cNvSpPr/>
          <p:nvPr/>
        </p:nvSpPr>
        <p:spPr>
          <a:xfrm>
            <a:off x="4681728" y="2423160"/>
            <a:ext cx="1956816" cy="960120"/>
          </a:xfrm>
          <a:prstGeom prst="rect">
            <a:avLst/>
          </a:prstGeom>
          <a:noFill/>
          <a:ln/>
        </p:spPr>
        <p:txBody>
          <a:bodyPr wrap="square" rtlCol="0" anchor="t"/>
          <a:lstStyle/>
          <a:p>
            <a:pPr indent="0" marL="0">
              <a:buNone/>
            </a:pPr>
            <a:r>
              <a:rPr lang="en-US" sz="1050" b="1" dirty="0">
                <a:solidFill>
                  <a:srgbClr val="FFFFFF"/>
                </a:solidFill>
                <a:latin typeface="Calibri" pitchFamily="34" charset="0"/>
                <a:ea typeface="Calibri" pitchFamily="34" charset="-122"/>
                <a:cs typeface="Calibri" pitchFamily="34" charset="-120"/>
              </a:rPr>
              <a:t>Fake-elector pardons ’25</a:t>
            </a:r>
            <a:endParaRPr lang="en-US" sz="1050" dirty="0"/>
          </a:p>
          <a:p>
            <a:pPr indent="0" marL="0">
              <a:buNone/>
            </a:pPr>
            <a:r>
              <a:rPr lang="en-US" sz="900" dirty="0">
                <a:solidFill>
                  <a:srgbClr val="F3C6CB"/>
                </a:solidFill>
                <a:latin typeface="Calibri" pitchFamily="34" charset="0"/>
                <a:ea typeface="Calibri" pitchFamily="34" charset="-122"/>
                <a:cs typeface="Calibri" pitchFamily="34" charset="-120"/>
              </a:rPr>
              <a:t>77 pardons rewrite the record the courts built</a:t>
            </a:r>
            <a:endParaRPr lang="en-US" sz="1050" dirty="0"/>
          </a:p>
        </p:txBody>
      </p:sp>
      <p:sp>
        <p:nvSpPr>
          <p:cNvPr id="19" name="Shape 17"/>
          <p:cNvSpPr/>
          <p:nvPr/>
        </p:nvSpPr>
        <p:spPr>
          <a:xfrm>
            <a:off x="6812280" y="2377440"/>
            <a:ext cx="2084832" cy="1042416"/>
          </a:xfrm>
          <a:prstGeom prst="roundRect">
            <a:avLst>
              <a:gd name="adj" fmla="val 4386"/>
            </a:avLst>
          </a:prstGeom>
          <a:solidFill>
            <a:srgbClr val="990011"/>
          </a:solidFill>
          <a:ln/>
        </p:spPr>
      </p:sp>
      <p:sp>
        <p:nvSpPr>
          <p:cNvPr id="20" name="Text 18"/>
          <p:cNvSpPr/>
          <p:nvPr/>
        </p:nvSpPr>
        <p:spPr>
          <a:xfrm>
            <a:off x="6876288" y="2423160"/>
            <a:ext cx="1956816" cy="960120"/>
          </a:xfrm>
          <a:prstGeom prst="rect">
            <a:avLst/>
          </a:prstGeom>
          <a:noFill/>
          <a:ln/>
        </p:spPr>
        <p:txBody>
          <a:bodyPr wrap="square" rtlCol="0" anchor="t"/>
          <a:lstStyle/>
          <a:p>
            <a:pPr indent="0" marL="0">
              <a:buNone/>
            </a:pPr>
            <a:r>
              <a:rPr lang="en-US" sz="1050" b="1" dirty="0">
                <a:solidFill>
                  <a:srgbClr val="FFFFFF"/>
                </a:solidFill>
                <a:latin typeface="Calibri" pitchFamily="34" charset="0"/>
                <a:ea typeface="Calibri" pitchFamily="34" charset="-122"/>
                <a:cs typeface="Calibri" pitchFamily="34" charset="-120"/>
              </a:rPr>
              <a:t>SAVE database 2026</a:t>
            </a:r>
            <a:endParaRPr lang="en-US" sz="1050" dirty="0"/>
          </a:p>
          <a:p>
            <a:pPr indent="0" marL="0">
              <a:buNone/>
            </a:pPr>
            <a:r>
              <a:rPr lang="en-US" sz="900" dirty="0">
                <a:solidFill>
                  <a:srgbClr val="F3C6CB"/>
                </a:solidFill>
                <a:latin typeface="Calibri" pitchFamily="34" charset="0"/>
                <a:ea typeface="Calibri" pitchFamily="34" charset="-122"/>
                <a:cs typeface="Calibri" pitchFamily="34" charset="-120"/>
              </a:rPr>
              <a:t>ruled unlawful; ordered restored — LIVE, two courts, opposite orders</a:t>
            </a:r>
            <a:endParaRPr lang="en-US" sz="1050" dirty="0"/>
          </a:p>
        </p:txBody>
      </p:sp>
      <p:sp>
        <p:nvSpPr>
          <p:cNvPr id="21" name="Text 19"/>
          <p:cNvSpPr/>
          <p:nvPr/>
        </p:nvSpPr>
        <p:spPr>
          <a:xfrm>
            <a:off x="548640" y="3593592"/>
            <a:ext cx="1783080" cy="1024128"/>
          </a:xfrm>
          <a:prstGeom prst="rect">
            <a:avLst/>
          </a:prstGeom>
          <a:noFill/>
          <a:ln/>
        </p:spPr>
        <p:txBody>
          <a:bodyPr wrap="square" rtlCol="0" anchor="ctr"/>
          <a:lstStyle/>
          <a:p>
            <a:pPr indent="0" marL="0">
              <a:buNone/>
            </a:pPr>
            <a:r>
              <a:rPr lang="en-US" sz="1100" b="1" dirty="0">
                <a:solidFill>
                  <a:srgbClr val="5C0009"/>
                </a:solidFill>
                <a:latin typeface="Calibri" pitchFamily="34" charset="0"/>
                <a:ea typeface="Calibri" pitchFamily="34" charset="-122"/>
                <a:cs typeface="Calibri" pitchFamily="34" charset="-120"/>
              </a:rPr>
              <a:t>NOTHING</a:t>
            </a:r>
            <a:endParaRPr lang="en-US" sz="1100" dirty="0"/>
          </a:p>
          <a:p>
            <a:pPr indent="0" marL="0">
              <a:buNone/>
            </a:pPr>
            <a:r>
              <a:rPr lang="en-US" sz="1100" b="1" dirty="0">
                <a:solidFill>
                  <a:srgbClr val="5C0009"/>
                </a:solidFill>
                <a:latin typeface="Calibri" pitchFamily="34" charset="0"/>
                <a:ea typeface="Calibri" pitchFamily="34" charset="-122"/>
                <a:cs typeface="Calibri" pitchFamily="34" charset="-120"/>
              </a:rPr>
              <a:t>IN THE WAY</a:t>
            </a:r>
            <a:endParaRPr lang="en-US" sz="1100" dirty="0"/>
          </a:p>
        </p:txBody>
      </p:sp>
      <p:sp>
        <p:nvSpPr>
          <p:cNvPr id="22" name="Shape 20"/>
          <p:cNvSpPr/>
          <p:nvPr/>
        </p:nvSpPr>
        <p:spPr>
          <a:xfrm>
            <a:off x="2423160" y="3611880"/>
            <a:ext cx="3291840" cy="1042416"/>
          </a:xfrm>
          <a:prstGeom prst="roundRect">
            <a:avLst>
              <a:gd name="adj" fmla="val 4386"/>
            </a:avLst>
          </a:prstGeom>
          <a:solidFill>
            <a:srgbClr val="5C0009"/>
          </a:solidFill>
          <a:ln/>
        </p:spPr>
      </p:sp>
      <p:sp>
        <p:nvSpPr>
          <p:cNvPr id="23" name="Text 21"/>
          <p:cNvSpPr/>
          <p:nvPr/>
        </p:nvSpPr>
        <p:spPr>
          <a:xfrm>
            <a:off x="2487168" y="3657600"/>
            <a:ext cx="3163824" cy="960120"/>
          </a:xfrm>
          <a:prstGeom prst="rect">
            <a:avLst/>
          </a:prstGeom>
          <a:noFill/>
          <a:ln/>
        </p:spPr>
        <p:txBody>
          <a:bodyPr wrap="square" rtlCol="0" anchor="t"/>
          <a:lstStyle/>
          <a:p>
            <a:pPr indent="0" marL="0">
              <a:buNone/>
            </a:pPr>
            <a:r>
              <a:rPr lang="en-US" sz="1050" b="1" dirty="0">
                <a:solidFill>
                  <a:srgbClr val="FFFFFF"/>
                </a:solidFill>
                <a:latin typeface="Calibri" pitchFamily="34" charset="0"/>
                <a:ea typeface="Calibri" pitchFamily="34" charset="-122"/>
                <a:cs typeface="Calibri" pitchFamily="34" charset="-120"/>
              </a:rPr>
              <a:t>Florida 2000</a:t>
            </a:r>
            <a:endParaRPr lang="en-US" sz="1050" dirty="0"/>
          </a:p>
          <a:p>
            <a:pPr indent="0" marL="0">
              <a:buNone/>
            </a:pPr>
            <a:r>
              <a:rPr lang="en-US" sz="900" dirty="0">
                <a:solidFill>
                  <a:srgbClr val="F3C6CB"/>
                </a:solidFill>
                <a:latin typeface="Calibri" pitchFamily="34" charset="0"/>
                <a:ea typeface="Calibri" pitchFamily="34" charset="-122"/>
                <a:cs typeface="Calibri" pitchFamily="34" charset="-120"/>
              </a:rPr>
              <a:t>thousands wrongly purged in a state decided by 537 votes. Never undone.</a:t>
            </a:r>
            <a:endParaRPr lang="en-US" sz="1050" dirty="0"/>
          </a:p>
        </p:txBody>
      </p:sp>
      <p:sp>
        <p:nvSpPr>
          <p:cNvPr id="24" name="Text 22"/>
          <p:cNvSpPr/>
          <p:nvPr/>
        </p:nvSpPr>
        <p:spPr>
          <a:xfrm>
            <a:off x="548640" y="4773168"/>
            <a:ext cx="8046720" cy="320040"/>
          </a:xfrm>
          <a:prstGeom prst="rect">
            <a:avLst/>
          </a:prstGeom>
          <a:noFill/>
          <a:ln/>
        </p:spPr>
        <p:txBody>
          <a:bodyPr wrap="square" rtlCol="0" anchor="ctr"/>
          <a:lstStyle/>
          <a:p>
            <a:pPr indent="0" marL="0">
              <a:buNone/>
            </a:pPr>
            <a:r>
              <a:rPr lang="en-US" sz="1050" i="1" dirty="0">
                <a:solidFill>
                  <a:srgbClr val="5A6478"/>
                </a:solidFill>
                <a:latin typeface="Calibri" pitchFamily="34" charset="0"/>
                <a:ea typeface="Calibri" pitchFamily="34" charset="-122"/>
                <a:cs typeface="Calibri" pitchFamily="34" charset="-120"/>
              </a:rPr>
              <a:t>Read the rows: most attempts get stopped. They keep coming faster anyway. And the only lasting harm sits in the bottom row, where nothing stood in the way.</a:t>
            </a:r>
            <a:endParaRPr lang="en-US" sz="1050" dirty="0"/>
          </a:p>
        </p:txBody>
      </p:sp>
      <p:sp>
        <p:nvSpPr>
          <p:cNvPr id="25" name="TextBox 24"/>
          <p:cNvSpPr txBox="1"/>
          <p:nvPr/>
        </p:nvSpPr>
        <p:spPr>
          <a:xfrm>
            <a:off x="5989320" y="4946904"/>
            <a:ext cx="2651760" cy="164592"/>
          </a:xfrm>
          <a:prstGeom prst="rect">
            <a:avLst/>
          </a:prstGeom>
          <a:noFill/>
        </p:spPr>
        <p:txBody>
          <a:bodyPr wrap="none">
            <a:spAutoFit/>
          </a:bodyPr>
          <a:lstStyle/>
          <a:p>
            <a:pPr algn="r"/>
            <a:r>
              <a:rPr sz="700">
                <a:solidFill>
                  <a:srgbClr val="9AA1AF"/>
                </a:solidFill>
                <a:latin typeface="Calibri"/>
              </a:rPr>
              <a:t>WORKING DRAFT · JULY 2026</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7F6F4"/>
        </a:solidFill>
      </p:bgPr>
    </p:bg>
    <p:spTree>
      <p:nvGrpSpPr>
        <p:cNvPr id="1" name=""/>
        <p:cNvGrpSpPr/>
        <p:nvPr/>
      </p:nvGrpSpPr>
      <p:grpSpPr>
        <a:xfrm>
          <a:off x="0" y="0"/>
          <a:ext cx="0" cy="0"/>
          <a:chOff x="0" y="0"/>
          <a:chExt cx="0" cy="0"/>
        </a:xfrm>
      </p:grpSpPr>
      <p:sp>
        <p:nvSpPr>
          <p:cNvPr id="2" name="Text 0"/>
          <p:cNvSpPr/>
          <p:nvPr/>
        </p:nvSpPr>
        <p:spPr>
          <a:xfrm>
            <a:off x="548640" y="411480"/>
            <a:ext cx="8046720" cy="548640"/>
          </a:xfrm>
          <a:prstGeom prst="rect">
            <a:avLst/>
          </a:prstGeom>
          <a:noFill/>
          <a:ln/>
        </p:spPr>
        <p:txBody>
          <a:bodyPr wrap="square" rtlCol="0" anchor="ctr"/>
          <a:lstStyle/>
          <a:p>
            <a:pPr indent="0" marL="0">
              <a:buNone/>
            </a:pPr>
            <a:r>
              <a:rPr lang="en-US" sz="2800" b="1" dirty="0">
                <a:solidFill>
                  <a:srgbClr val="1C1C1C"/>
                </a:solidFill>
                <a:latin typeface="Cambria" pitchFamily="34" charset="0"/>
                <a:ea typeface="Cambria" pitchFamily="34" charset="-122"/>
                <a:cs typeface="Cambria" pitchFamily="34" charset="-120"/>
              </a:rPr>
              <a:t>None of this is alleged. It is adjudicated.</a:t>
            </a:r>
            <a:endParaRPr lang="en-US" sz="2800" dirty="0"/>
          </a:p>
        </p:txBody>
      </p:sp>
      <p:sp>
        <p:nvSpPr>
          <p:cNvPr id="3" name="Shape 1"/>
          <p:cNvSpPr/>
          <p:nvPr/>
        </p:nvSpPr>
        <p:spPr>
          <a:xfrm>
            <a:off x="548640" y="1188720"/>
            <a:ext cx="3931920" cy="1517904"/>
          </a:xfrm>
          <a:prstGeom prst="roundRect">
            <a:avLst>
              <a:gd name="adj" fmla="val 4217"/>
            </a:avLst>
          </a:prstGeom>
          <a:solidFill>
            <a:srgbClr val="EDF1F7"/>
          </a:solidFill>
          <a:ln/>
          <a:effectLst>
            <a:outerShdw sx="100000" sy="100000" kx="0" ky="0" algn="bl" rotWithShape="0" blurRad="76200" dist="25400" dir="2700000">
              <a:srgbClr val="000000">
                <a:alpha val="13000"/>
              </a:srgbClr>
            </a:outerShdw>
          </a:effectLst>
        </p:spPr>
      </p:sp>
      <p:sp>
        <p:nvSpPr>
          <p:cNvPr id="4" name="Text 2"/>
          <p:cNvSpPr/>
          <p:nvPr/>
        </p:nvSpPr>
        <p:spPr>
          <a:xfrm>
            <a:off x="731520" y="1261872"/>
            <a:ext cx="3611880" cy="1389888"/>
          </a:xfrm>
          <a:prstGeom prst="rect">
            <a:avLst/>
          </a:prstGeom>
          <a:noFill/>
          <a:ln/>
        </p:spPr>
        <p:txBody>
          <a:bodyPr wrap="square" rtlCol="0" anchor="t"/>
          <a:lstStyle/>
          <a:p>
            <a:pPr indent="0" marL="0">
              <a:buNone/>
            </a:pPr>
            <a:r>
              <a:rPr lang="en-US" sz="1300" b="1" dirty="0">
                <a:solidFill>
                  <a:srgbClr val="990011"/>
                </a:solidFill>
                <a:latin typeface="Cambria" pitchFamily="34" charset="0"/>
                <a:ea typeface="Cambria" pitchFamily="34" charset="-122"/>
                <a:cs typeface="Cambria" pitchFamily="34" charset="-120"/>
              </a:rPr>
              <a:t>Crimes were committed</a:t>
            </a:r>
            <a:endParaRPr lang="en-US" sz="1300" dirty="0"/>
          </a:p>
          <a:p>
            <a:pPr indent="0" marL="0">
              <a:buNone/>
            </a:pPr>
            <a:r>
              <a:rPr lang="en-US" sz="1000" dirty="0">
                <a:solidFill>
                  <a:srgbClr val="1C1C1C"/>
                </a:solidFill>
                <a:latin typeface="Calibri" pitchFamily="34" charset="0"/>
                <a:ea typeface="Calibri" pitchFamily="34" charset="-122"/>
                <a:cs typeface="Calibri" pitchFamily="34" charset="-120"/>
              </a:rPr>
              <a:t>Four guilty pleas stand in Georgia — including two felonies — for the 2020 scheme. Fourteen seditious-conspiracy convictions — ten by jury, four by guilty plea — the first won at trial since 1995, under a Civil War-era statute. Two White House advisers served prison time for contempt.</a:t>
            </a:r>
            <a:endParaRPr lang="en-US" sz="1300" dirty="0"/>
          </a:p>
        </p:txBody>
      </p:sp>
      <p:sp>
        <p:nvSpPr>
          <p:cNvPr id="5" name="Shape 3"/>
          <p:cNvSpPr/>
          <p:nvPr/>
        </p:nvSpPr>
        <p:spPr>
          <a:xfrm>
            <a:off x="4754880" y="1188720"/>
            <a:ext cx="3931920" cy="1517904"/>
          </a:xfrm>
          <a:prstGeom prst="roundRect">
            <a:avLst>
              <a:gd name="adj" fmla="val 4217"/>
            </a:avLst>
          </a:prstGeom>
          <a:solidFill>
            <a:srgbClr val="EDF1F7"/>
          </a:solidFill>
          <a:ln/>
          <a:effectLst>
            <a:outerShdw sx="100000" sy="100000" kx="0" ky="0" algn="bl" rotWithShape="0" blurRad="76200" dist="25400" dir="2700000">
              <a:srgbClr val="000000">
                <a:alpha val="13000"/>
              </a:srgbClr>
            </a:outerShdw>
          </a:effectLst>
        </p:spPr>
      </p:sp>
      <p:sp>
        <p:nvSpPr>
          <p:cNvPr id="6" name="Text 4"/>
          <p:cNvSpPr/>
          <p:nvPr/>
        </p:nvSpPr>
        <p:spPr>
          <a:xfrm>
            <a:off x="4937760" y="1261872"/>
            <a:ext cx="3611880" cy="1389888"/>
          </a:xfrm>
          <a:prstGeom prst="rect">
            <a:avLst/>
          </a:prstGeom>
          <a:noFill/>
          <a:ln/>
        </p:spPr>
        <p:txBody>
          <a:bodyPr wrap="square" rtlCol="0" anchor="t"/>
          <a:lstStyle/>
          <a:p>
            <a:pPr indent="0" marL="0">
              <a:buNone/>
            </a:pPr>
            <a:r>
              <a:rPr lang="en-US" sz="1300" b="1" dirty="0">
                <a:solidFill>
                  <a:srgbClr val="990011"/>
                </a:solidFill>
                <a:latin typeface="Cambria" pitchFamily="34" charset="0"/>
                <a:ea typeface="Cambria" pitchFamily="34" charset="-122"/>
                <a:cs typeface="Cambria" pitchFamily="34" charset="-120"/>
              </a:rPr>
              <a:t>It was charged as a racketeering enterprise</a:t>
            </a:r>
            <a:endParaRPr lang="en-US" sz="1300" dirty="0"/>
          </a:p>
          <a:p>
            <a:pPr indent="0" marL="0">
              <a:buNone/>
            </a:pPr>
            <a:r>
              <a:rPr lang="en-US" sz="1000" dirty="0">
                <a:solidFill>
                  <a:srgbClr val="1C1C1C"/>
                </a:solidFill>
                <a:latin typeface="Calibri" pitchFamily="34" charset="0"/>
                <a:ea typeface="Calibri" pitchFamily="34" charset="-122"/>
                <a:cs typeface="Calibri" pitchFamily="34" charset="-120"/>
              </a:rPr>
              <a:t>A Georgia grand jury indicted the 2020 election scheme under the state’s RICO statute — the law written for organized crime. The case was later dismissed after the prosecutor’s removal. The pleas stand.</a:t>
            </a:r>
            <a:endParaRPr lang="en-US" sz="1300" dirty="0"/>
          </a:p>
        </p:txBody>
      </p:sp>
      <p:sp>
        <p:nvSpPr>
          <p:cNvPr id="7" name="Shape 5"/>
          <p:cNvSpPr/>
          <p:nvPr/>
        </p:nvSpPr>
        <p:spPr>
          <a:xfrm>
            <a:off x="548640" y="2852928"/>
            <a:ext cx="3931920" cy="1517904"/>
          </a:xfrm>
          <a:prstGeom prst="roundRect">
            <a:avLst>
              <a:gd name="adj" fmla="val 4217"/>
            </a:avLst>
          </a:prstGeom>
          <a:solidFill>
            <a:srgbClr val="EDF1F7"/>
          </a:solidFill>
          <a:ln/>
          <a:effectLst>
            <a:outerShdw sx="100000" sy="100000" kx="0" ky="0" algn="bl" rotWithShape="0" blurRad="76200" dist="25400" dir="2700000">
              <a:srgbClr val="000000">
                <a:alpha val="13000"/>
              </a:srgbClr>
            </a:outerShdw>
          </a:effectLst>
        </p:spPr>
      </p:sp>
      <p:sp>
        <p:nvSpPr>
          <p:cNvPr id="8" name="Text 6"/>
          <p:cNvSpPr/>
          <p:nvPr/>
        </p:nvSpPr>
        <p:spPr>
          <a:xfrm>
            <a:off x="731520" y="2926080"/>
            <a:ext cx="3611880" cy="1389888"/>
          </a:xfrm>
          <a:prstGeom prst="rect">
            <a:avLst/>
          </a:prstGeom>
          <a:noFill/>
          <a:ln/>
        </p:spPr>
        <p:txBody>
          <a:bodyPr wrap="square" rtlCol="0" anchor="t"/>
          <a:lstStyle/>
          <a:p>
            <a:pPr indent="0" marL="0">
              <a:buNone/>
            </a:pPr>
            <a:r>
              <a:rPr lang="en-US" sz="1300" b="1" dirty="0">
                <a:solidFill>
                  <a:srgbClr val="990011"/>
                </a:solidFill>
                <a:latin typeface="Cambria" pitchFamily="34" charset="0"/>
                <a:ea typeface="Cambria" pitchFamily="34" charset="-122"/>
                <a:cs typeface="Cambria" pitchFamily="34" charset="-120"/>
              </a:rPr>
              <a:t>The lies cost real money</a:t>
            </a:r>
            <a:endParaRPr lang="en-US" sz="1300" dirty="0"/>
          </a:p>
          <a:p>
            <a:pPr indent="0" marL="0">
              <a:buNone/>
            </a:pPr>
            <a:r>
              <a:rPr lang="en-US" sz="1000" dirty="0">
                <a:solidFill>
                  <a:srgbClr val="1C1C1C"/>
                </a:solidFill>
                <a:latin typeface="Calibri" pitchFamily="34" charset="0"/>
                <a:ea typeface="Calibri" pitchFamily="34" charset="-122"/>
                <a:cs typeface="Calibri" pitchFamily="34" charset="-120"/>
              </a:rPr>
              <a:t>$787.5 million paid to the voting-machine company (settlement, April 2023). $148 million to two Georgia election workers (verdict, December 2023). Two disbarments. A court: of the Dominion claims: “none of the Statements relating to the 2020 election are true.”</a:t>
            </a:r>
            <a:endParaRPr lang="en-US" sz="1300" dirty="0"/>
          </a:p>
        </p:txBody>
      </p:sp>
      <p:sp>
        <p:nvSpPr>
          <p:cNvPr id="9" name="Shape 7"/>
          <p:cNvSpPr/>
          <p:nvPr/>
        </p:nvSpPr>
        <p:spPr>
          <a:xfrm>
            <a:off x="4754880" y="2852928"/>
            <a:ext cx="3931920" cy="1517904"/>
          </a:xfrm>
          <a:prstGeom prst="roundRect">
            <a:avLst>
              <a:gd name="adj" fmla="val 4217"/>
            </a:avLst>
          </a:prstGeom>
          <a:solidFill>
            <a:srgbClr val="EDF1F7"/>
          </a:solidFill>
          <a:ln/>
          <a:effectLst>
            <a:outerShdw sx="100000" sy="100000" kx="0" ky="0" algn="bl" rotWithShape="0" blurRad="76200" dist="25400" dir="2700000">
              <a:srgbClr val="000000">
                <a:alpha val="13000"/>
              </a:srgbClr>
            </a:outerShdw>
          </a:effectLst>
        </p:spPr>
      </p:sp>
      <p:sp>
        <p:nvSpPr>
          <p:cNvPr id="10" name="Text 8"/>
          <p:cNvSpPr/>
          <p:nvPr/>
        </p:nvSpPr>
        <p:spPr>
          <a:xfrm>
            <a:off x="4937760" y="2926080"/>
            <a:ext cx="3611880" cy="1389888"/>
          </a:xfrm>
          <a:prstGeom prst="rect">
            <a:avLst/>
          </a:prstGeom>
          <a:noFill/>
          <a:ln/>
        </p:spPr>
        <p:txBody>
          <a:bodyPr wrap="square" rtlCol="0" anchor="t"/>
          <a:lstStyle/>
          <a:p>
            <a:pPr indent="0" marL="0">
              <a:buNone/>
            </a:pPr>
            <a:r>
              <a:rPr lang="en-US" sz="1300" b="1" dirty="0">
                <a:solidFill>
                  <a:srgbClr val="990011"/>
                </a:solidFill>
                <a:latin typeface="Cambria" pitchFamily="34" charset="0"/>
                <a:ea typeface="Cambria" pitchFamily="34" charset="-122"/>
                <a:cs typeface="Cambria" pitchFamily="34" charset="-120"/>
              </a:rPr>
              <a:t>And the current conduct is unlawful</a:t>
            </a:r>
            <a:endParaRPr lang="en-US" sz="1300" dirty="0"/>
          </a:p>
          <a:p>
            <a:pPr indent="0" marL="0">
              <a:buNone/>
            </a:pPr>
            <a:r>
              <a:rPr lang="en-US" sz="1000" dirty="0">
                <a:solidFill>
                  <a:srgbClr val="1C1C1C"/>
                </a:solidFill>
                <a:latin typeface="Calibri" pitchFamily="34" charset="0"/>
                <a:ea typeface="Calibri" pitchFamily="34" charset="-122"/>
                <a:cs typeface="Calibri" pitchFamily="34" charset="-120"/>
              </a:rPr>
              <a:t>A federal judge, June 22: the government “knowingly trampled on the privacy rights of American citizens in a manner that threatens the sacred right to vote.” A chief federal judge counted at least 96 court orders violated by one agency in one month — across 74 cases (Chief Judge Schiltz, D. Minn., January 28, 2026).</a:t>
            </a:r>
            <a:endParaRPr lang="en-US" sz="1300" dirty="0"/>
          </a:p>
        </p:txBody>
      </p:sp>
      <p:sp>
        <p:nvSpPr>
          <p:cNvPr id="11" name="Text 9"/>
          <p:cNvSpPr/>
          <p:nvPr/>
        </p:nvSpPr>
        <p:spPr>
          <a:xfrm>
            <a:off x="548640" y="4663440"/>
            <a:ext cx="8046720" cy="365760"/>
          </a:xfrm>
          <a:prstGeom prst="rect">
            <a:avLst/>
          </a:prstGeom>
          <a:noFill/>
          <a:ln/>
        </p:spPr>
        <p:txBody>
          <a:bodyPr wrap="square" rtlCol="0" anchor="ctr"/>
          <a:lstStyle/>
          <a:p>
            <a:pPr indent="0" marL="0">
              <a:buNone/>
            </a:pPr>
            <a:r>
              <a:rPr lang="en-US" sz="1150" i="1" dirty="0">
                <a:solidFill>
                  <a:srgbClr val="5A6478"/>
                </a:solidFill>
                <a:latin typeface="Calibri" pitchFamily="34" charset="0"/>
                <a:ea typeface="Calibri" pitchFamily="34" charset="-122"/>
                <a:cs typeface="Calibri" pitchFamily="34" charset="-120"/>
              </a:rPr>
              <a:t>Pardons and commutations erased the punishments. They did not erase the verdicts, the pleas, or the findings. Those are the record — past tense, settled, quotable.</a:t>
            </a:r>
            <a:endParaRPr lang="en-US" sz="1150" dirty="0"/>
          </a:p>
        </p:txBody>
      </p:sp>
      <p:sp>
        <p:nvSpPr>
          <p:cNvPr id="12" name="TextBox 11"/>
          <p:cNvSpPr txBox="1"/>
          <p:nvPr/>
        </p:nvSpPr>
        <p:spPr>
          <a:xfrm>
            <a:off x="5989320" y="4946904"/>
            <a:ext cx="2651760" cy="164592"/>
          </a:xfrm>
          <a:prstGeom prst="rect">
            <a:avLst/>
          </a:prstGeom>
          <a:noFill/>
        </p:spPr>
        <p:txBody>
          <a:bodyPr wrap="none">
            <a:spAutoFit/>
          </a:bodyPr>
          <a:lstStyle/>
          <a:p>
            <a:pPr algn="r"/>
            <a:r>
              <a:rPr sz="700">
                <a:solidFill>
                  <a:srgbClr val="9AA1AF"/>
                </a:solidFill>
                <a:latin typeface="Calibri"/>
              </a:rPr>
              <a:t>WORKING DRAFT · JULY 2026</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7F6F4"/>
        </a:solidFill>
      </p:bgPr>
    </p:bg>
    <p:spTree>
      <p:nvGrpSpPr>
        <p:cNvPr id="1" name=""/>
        <p:cNvGrpSpPr/>
        <p:nvPr/>
      </p:nvGrpSpPr>
      <p:grpSpPr>
        <a:xfrm>
          <a:off x="0" y="0"/>
          <a:ext cx="0" cy="0"/>
          <a:chOff x="0" y="0"/>
          <a:chExt cx="0" cy="0"/>
        </a:xfrm>
      </p:grpSpPr>
      <p:sp>
        <p:nvSpPr>
          <p:cNvPr id="2" name="Text 0"/>
          <p:cNvSpPr/>
          <p:nvPr/>
        </p:nvSpPr>
        <p:spPr>
          <a:xfrm>
            <a:off x="548640" y="384048"/>
            <a:ext cx="8046720" cy="594360"/>
          </a:xfrm>
          <a:prstGeom prst="rect">
            <a:avLst/>
          </a:prstGeom>
          <a:noFill/>
          <a:ln/>
        </p:spPr>
        <p:txBody>
          <a:bodyPr wrap="square" rtlCol="0" anchor="ctr"/>
          <a:lstStyle/>
          <a:p>
            <a:pPr indent="0" marL="0">
              <a:buNone/>
            </a:pPr>
            <a:r>
              <a:rPr lang="en-US" sz="2800" b="1" dirty="0">
                <a:solidFill>
                  <a:srgbClr val="1C1C1C"/>
                </a:solidFill>
                <a:latin typeface="Cambria" pitchFamily="34" charset="0"/>
                <a:ea typeface="Cambria" pitchFamily="34" charset="-122"/>
                <a:cs typeface="Cambria" pitchFamily="34" charset="-120"/>
              </a:rPr>
              <a:t>The offices that stopped it are changing hands</a:t>
            </a:r>
            <a:endParaRPr lang="en-US" sz="2800" dirty="0"/>
          </a:p>
        </p:txBody>
      </p:sp>
      <p:sp>
        <p:nvSpPr>
          <p:cNvPr id="3" name="Shape 1"/>
          <p:cNvSpPr/>
          <p:nvPr/>
        </p:nvSpPr>
        <p:spPr>
          <a:xfrm>
            <a:off x="548640" y="1280160"/>
            <a:ext cx="3931920" cy="1481328"/>
          </a:xfrm>
          <a:prstGeom prst="roundRect">
            <a:avLst>
              <a:gd name="adj" fmla="val 4321"/>
            </a:avLst>
          </a:prstGeom>
          <a:solidFill>
            <a:srgbClr val="EDF1F7"/>
          </a:solidFill>
          <a:ln/>
          <a:effectLst>
            <a:outerShdw sx="100000" sy="100000" kx="0" ky="0" algn="bl" rotWithShape="0" blurRad="76200" dist="25400" dir="2700000">
              <a:srgbClr val="000000">
                <a:alpha val="13000"/>
              </a:srgbClr>
            </a:outerShdw>
          </a:effectLst>
        </p:spPr>
      </p:sp>
      <p:sp>
        <p:nvSpPr>
          <p:cNvPr id="4" name="Text 2"/>
          <p:cNvSpPr/>
          <p:nvPr/>
        </p:nvSpPr>
        <p:spPr>
          <a:xfrm>
            <a:off x="731520" y="1353312"/>
            <a:ext cx="3611880" cy="1353312"/>
          </a:xfrm>
          <a:prstGeom prst="rect">
            <a:avLst/>
          </a:prstGeom>
          <a:noFill/>
          <a:ln/>
        </p:spPr>
        <p:txBody>
          <a:bodyPr wrap="square" rtlCol="0" anchor="t"/>
          <a:lstStyle/>
          <a:p>
            <a:pPr indent="0" marL="0">
              <a:buNone/>
            </a:pPr>
            <a:r>
              <a:rPr lang="en-US" sz="1250" b="1" dirty="0">
                <a:solidFill>
                  <a:srgbClr val="990011"/>
                </a:solidFill>
                <a:latin typeface="Calibri" pitchFamily="34" charset="0"/>
                <a:ea typeface="Calibri" pitchFamily="34" charset="-122"/>
                <a:cs typeface="Calibri" pitchFamily="34" charset="-120"/>
              </a:rPr>
              <a:t>The enforcement office switched sides</a:t>
            </a:r>
            <a:endParaRPr lang="en-US" sz="1250" dirty="0"/>
          </a:p>
          <a:p>
            <a:pPr indent="0" marL="0">
              <a:buNone/>
            </a:pPr>
            <a:r>
              <a:rPr lang="en-US" sz="1020" dirty="0">
                <a:solidFill>
                  <a:srgbClr val="1C1C1C"/>
                </a:solidFill>
                <a:latin typeface="Calibri" pitchFamily="34" charset="0"/>
                <a:ea typeface="Calibri" pitchFamily="34" charset="-122"/>
                <a:cs typeface="Calibri" pitchFamily="34" charset="-120"/>
              </a:rPr>
              <a:t>The DOJ unit that stopped the 2024 purges fell from ~30 lawyers to a handful (Justice Connection tally, 2025) — and now argues for the purges.</a:t>
            </a:r>
            <a:endParaRPr lang="en-US" sz="1250" dirty="0"/>
          </a:p>
        </p:txBody>
      </p:sp>
      <p:sp>
        <p:nvSpPr>
          <p:cNvPr id="5" name="Shape 3"/>
          <p:cNvSpPr/>
          <p:nvPr/>
        </p:nvSpPr>
        <p:spPr>
          <a:xfrm>
            <a:off x="4754880" y="1280160"/>
            <a:ext cx="3931920" cy="1481328"/>
          </a:xfrm>
          <a:prstGeom prst="roundRect">
            <a:avLst>
              <a:gd name="adj" fmla="val 4321"/>
            </a:avLst>
          </a:prstGeom>
          <a:solidFill>
            <a:srgbClr val="EDF1F7"/>
          </a:solidFill>
          <a:ln/>
          <a:effectLst>
            <a:outerShdw sx="100000" sy="100000" kx="0" ky="0" algn="bl" rotWithShape="0" blurRad="76200" dist="25400" dir="2700000">
              <a:srgbClr val="000000">
                <a:alpha val="13000"/>
              </a:srgbClr>
            </a:outerShdw>
          </a:effectLst>
        </p:spPr>
      </p:sp>
      <p:sp>
        <p:nvSpPr>
          <p:cNvPr id="6" name="Text 4"/>
          <p:cNvSpPr/>
          <p:nvPr/>
        </p:nvSpPr>
        <p:spPr>
          <a:xfrm>
            <a:off x="4937760" y="1353312"/>
            <a:ext cx="3611880" cy="1353312"/>
          </a:xfrm>
          <a:prstGeom prst="rect">
            <a:avLst/>
          </a:prstGeom>
          <a:noFill/>
          <a:ln/>
        </p:spPr>
        <p:txBody>
          <a:bodyPr wrap="square" rtlCol="0" anchor="t"/>
          <a:lstStyle/>
          <a:p>
            <a:pPr indent="0" marL="0">
              <a:buNone/>
            </a:pPr>
            <a:r>
              <a:rPr lang="en-US" sz="1250" b="1" dirty="0">
                <a:solidFill>
                  <a:srgbClr val="990011"/>
                </a:solidFill>
                <a:latin typeface="Calibri" pitchFamily="34" charset="0"/>
                <a:ea typeface="Calibri" pitchFamily="34" charset="-122"/>
                <a:cs typeface="Calibri" pitchFamily="34" charset="-120"/>
              </a:rPr>
              <a:t>Election machinery, new occupants</a:t>
            </a:r>
            <a:endParaRPr lang="en-US" sz="1250" dirty="0"/>
          </a:p>
          <a:p>
            <a:pPr indent="0" marL="0">
              <a:buNone/>
            </a:pPr>
            <a:r>
              <a:rPr lang="en-US" sz="1020" dirty="0">
                <a:solidFill>
                  <a:srgbClr val="1C1C1C"/>
                </a:solidFill>
                <a:latin typeface="Calibri" pitchFamily="34" charset="0"/>
                <a:ea typeface="Calibri" pitchFamily="34" charset="-122"/>
                <a:cs typeface="Calibri" pitchFamily="34" charset="-120"/>
              </a:rPr>
              <a:t>An acting intelligence director — unconfirmed, serving past the midterms — assigned to “election security,” with a former party election operative as chief of staff (installed June 19, 2026, unconfirmed). His predecessor as DNI personally attended the January 28 FBI raid on a county election office holding 2020 ballots — asked by the President, she testified, to observe.</a:t>
            </a:r>
            <a:endParaRPr lang="en-US" sz="1250" dirty="0"/>
          </a:p>
        </p:txBody>
      </p:sp>
      <p:sp>
        <p:nvSpPr>
          <p:cNvPr id="7" name="Shape 5"/>
          <p:cNvSpPr/>
          <p:nvPr/>
        </p:nvSpPr>
        <p:spPr>
          <a:xfrm>
            <a:off x="548640" y="2907792"/>
            <a:ext cx="3931920" cy="1481328"/>
          </a:xfrm>
          <a:prstGeom prst="roundRect">
            <a:avLst>
              <a:gd name="adj" fmla="val 4321"/>
            </a:avLst>
          </a:prstGeom>
          <a:solidFill>
            <a:srgbClr val="EDF1F7"/>
          </a:solidFill>
          <a:ln/>
          <a:effectLst>
            <a:outerShdw sx="100000" sy="100000" kx="0" ky="0" algn="bl" rotWithShape="0" blurRad="76200" dist="25400" dir="2700000">
              <a:srgbClr val="000000">
                <a:alpha val="13000"/>
              </a:srgbClr>
            </a:outerShdw>
          </a:effectLst>
        </p:spPr>
      </p:sp>
      <p:sp>
        <p:nvSpPr>
          <p:cNvPr id="8" name="Text 6"/>
          <p:cNvSpPr/>
          <p:nvPr/>
        </p:nvSpPr>
        <p:spPr>
          <a:xfrm>
            <a:off x="731520" y="2980944"/>
            <a:ext cx="3611880" cy="1353312"/>
          </a:xfrm>
          <a:prstGeom prst="rect">
            <a:avLst/>
          </a:prstGeom>
          <a:noFill/>
          <a:ln/>
        </p:spPr>
        <p:txBody>
          <a:bodyPr wrap="square" rtlCol="0" anchor="t"/>
          <a:lstStyle/>
          <a:p>
            <a:pPr indent="0" marL="0">
              <a:buNone/>
            </a:pPr>
            <a:r>
              <a:rPr lang="en-US" sz="1250" b="1" dirty="0">
                <a:solidFill>
                  <a:srgbClr val="990011"/>
                </a:solidFill>
                <a:latin typeface="Calibri" pitchFamily="34" charset="0"/>
                <a:ea typeface="Calibri" pitchFamily="34" charset="-122"/>
                <a:cs typeface="Calibri" pitchFamily="34" charset="-120"/>
              </a:rPr>
              <a:t>The 2020 file, reopened from inside</a:t>
            </a:r>
            <a:endParaRPr lang="en-US" sz="1250" dirty="0"/>
          </a:p>
          <a:p>
            <a:pPr indent="0" marL="0">
              <a:buNone/>
            </a:pPr>
            <a:r>
              <a:rPr lang="en-US" sz="1020" dirty="0">
                <a:solidFill>
                  <a:srgbClr val="1C1C1C"/>
                </a:solidFill>
                <a:latin typeface="Calibri" pitchFamily="34" charset="0"/>
                <a:ea typeface="Calibri" pitchFamily="34" charset="-122"/>
                <a:cs typeface="Calibri" pitchFamily="34" charset="-120"/>
              </a:rPr>
              <a:t>A White House task force gathering documents on 2020 “ballot irregularities, potential voting machine issues” for declassification; a special prosecutor’s “grand conspiracy” probe of the officials who investigated 2016–2020.</a:t>
            </a:r>
            <a:endParaRPr lang="en-US" sz="1250" dirty="0"/>
          </a:p>
        </p:txBody>
      </p:sp>
      <p:sp>
        <p:nvSpPr>
          <p:cNvPr id="9" name="Shape 7"/>
          <p:cNvSpPr/>
          <p:nvPr/>
        </p:nvSpPr>
        <p:spPr>
          <a:xfrm>
            <a:off x="4754880" y="2907792"/>
            <a:ext cx="3931920" cy="1481328"/>
          </a:xfrm>
          <a:prstGeom prst="roundRect">
            <a:avLst>
              <a:gd name="adj" fmla="val 4321"/>
            </a:avLst>
          </a:prstGeom>
          <a:solidFill>
            <a:srgbClr val="EDF1F7"/>
          </a:solidFill>
          <a:ln/>
          <a:effectLst>
            <a:outerShdw sx="100000" sy="100000" kx="0" ky="0" algn="bl" rotWithShape="0" blurRad="76200" dist="25400" dir="2700000">
              <a:srgbClr val="000000">
                <a:alpha val="13000"/>
              </a:srgbClr>
            </a:outerShdw>
          </a:effectLst>
        </p:spPr>
      </p:sp>
      <p:sp>
        <p:nvSpPr>
          <p:cNvPr id="10" name="Text 8"/>
          <p:cNvSpPr/>
          <p:nvPr/>
        </p:nvSpPr>
        <p:spPr>
          <a:xfrm>
            <a:off x="4937760" y="2980944"/>
            <a:ext cx="3611880" cy="1353312"/>
          </a:xfrm>
          <a:prstGeom prst="rect">
            <a:avLst/>
          </a:prstGeom>
          <a:noFill/>
          <a:ln/>
        </p:spPr>
        <p:txBody>
          <a:bodyPr wrap="square" rtlCol="0" anchor="t"/>
          <a:lstStyle/>
          <a:p>
            <a:pPr indent="0" marL="0">
              <a:buNone/>
            </a:pPr>
            <a:r>
              <a:rPr lang="en-US" sz="1250" b="1" dirty="0">
                <a:solidFill>
                  <a:srgbClr val="990011"/>
                </a:solidFill>
                <a:latin typeface="Calibri" pitchFamily="34" charset="0"/>
                <a:ea typeface="Calibri" pitchFamily="34" charset="-122"/>
                <a:cs typeface="Calibri" pitchFamily="34" charset="-120"/>
              </a:rPr>
              <a:t>The court record, rewritten</a:t>
            </a:r>
            <a:endParaRPr lang="en-US" sz="1250" dirty="0"/>
          </a:p>
          <a:p>
            <a:pPr indent="0" marL="0">
              <a:buNone/>
            </a:pPr>
            <a:r>
              <a:rPr lang="en-US" sz="1020" dirty="0">
                <a:solidFill>
                  <a:srgbClr val="1C1C1C"/>
                </a:solidFill>
                <a:latin typeface="Calibri" pitchFamily="34" charset="0"/>
                <a:ea typeface="Calibri" pitchFamily="34" charset="-122"/>
                <a:cs typeface="Calibri" pitchFamily="34" charset="-120"/>
              </a:rPr>
              <a:t>77 pardons for the fake-elector scheme — the one part of 2020 the referees had fully answered.</a:t>
            </a:r>
            <a:endParaRPr lang="en-US" sz="1250" dirty="0"/>
          </a:p>
        </p:txBody>
      </p:sp>
      <p:sp>
        <p:nvSpPr>
          <p:cNvPr id="11" name="Text 9"/>
          <p:cNvSpPr/>
          <p:nvPr/>
        </p:nvSpPr>
        <p:spPr>
          <a:xfrm>
            <a:off x="548640" y="4590288"/>
            <a:ext cx="8046720" cy="457200"/>
          </a:xfrm>
          <a:prstGeom prst="rect">
            <a:avLst/>
          </a:prstGeom>
          <a:noFill/>
          <a:ln/>
        </p:spPr>
        <p:txBody>
          <a:bodyPr wrap="square" rtlCol="0" anchor="ctr"/>
          <a:lstStyle/>
          <a:p>
            <a:pPr indent="0" marL="0">
              <a:buNone/>
            </a:pPr>
            <a:r>
              <a:rPr lang="en-US" sz="1050" i="1" dirty="0">
                <a:solidFill>
                  <a:srgbClr val="5A6478"/>
                </a:solidFill>
                <a:latin typeface="Calibri" pitchFamily="34" charset="0"/>
                <a:ea typeface="Calibri" pitchFamily="34" charset="-122"/>
                <a:cs typeface="Calibri" pitchFamily="34" charset="-120"/>
              </a:rPr>
              <a:t>And on July 9, 2026, the Election Assistance Commission — the office that certifies voting systems and controls the federal registration form — was emptied to zero commissioners: two fired by email “on behalf of President Donald J. Trump,” one resignation. The White House: “They will be replaced.” A March 2025 executive order had directed the EAC to add proof of citizenship to the federal form; the commissioners never voted to do it. Every item here is on the record.</a:t>
            </a:r>
            <a:endParaRPr lang="en-US" sz="1050" dirty="0"/>
          </a:p>
        </p:txBody>
      </p:sp>
      <p:sp>
        <p:nvSpPr>
          <p:cNvPr id="12" name="TextBox 11"/>
          <p:cNvSpPr txBox="1"/>
          <p:nvPr/>
        </p:nvSpPr>
        <p:spPr>
          <a:xfrm>
            <a:off x="5989320" y="4946904"/>
            <a:ext cx="2651760" cy="164592"/>
          </a:xfrm>
          <a:prstGeom prst="rect">
            <a:avLst/>
          </a:prstGeom>
          <a:noFill/>
        </p:spPr>
        <p:txBody>
          <a:bodyPr wrap="none">
            <a:spAutoFit/>
          </a:bodyPr>
          <a:lstStyle/>
          <a:p>
            <a:pPr algn="r"/>
            <a:r>
              <a:rPr sz="700">
                <a:solidFill>
                  <a:srgbClr val="9AA1AF"/>
                </a:solidFill>
                <a:latin typeface="Calibri"/>
              </a:rPr>
              <a:t>WORKING DRAFT · JULY 2026</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7F6F4"/>
        </a:solidFill>
      </p:bgPr>
    </p:bg>
    <p:spTree>
      <p:nvGrpSpPr>
        <p:cNvPr id="1" name=""/>
        <p:cNvGrpSpPr/>
        <p:nvPr/>
      </p:nvGrpSpPr>
      <p:grpSpPr>
        <a:xfrm>
          <a:off x="0" y="0"/>
          <a:ext cx="0" cy="0"/>
          <a:chOff x="0" y="0"/>
          <a:chExt cx="0" cy="0"/>
        </a:xfrm>
      </p:grpSpPr>
      <p:sp>
        <p:nvSpPr>
          <p:cNvPr id="2" name="Text 0"/>
          <p:cNvSpPr/>
          <p:nvPr/>
        </p:nvSpPr>
        <p:spPr>
          <a:xfrm>
            <a:off x="548640" y="411480"/>
            <a:ext cx="8046720" cy="548640"/>
          </a:xfrm>
          <a:prstGeom prst="rect">
            <a:avLst/>
          </a:prstGeom>
          <a:noFill/>
          <a:ln/>
        </p:spPr>
        <p:txBody>
          <a:bodyPr wrap="square" rtlCol="0" anchor="ctr"/>
          <a:lstStyle/>
          <a:p>
            <a:pPr indent="0" marL="0">
              <a:buNone/>
            </a:pPr>
            <a:r>
              <a:rPr lang="en-US" sz="2500" b="1" dirty="0">
                <a:solidFill>
                  <a:srgbClr val="1C1C1C"/>
                </a:solidFill>
                <a:latin typeface="Cambria" pitchFamily="34" charset="0"/>
                <a:ea typeface="Cambria" pitchFamily="34" charset="-122"/>
                <a:cs typeface="Cambria" pitchFamily="34" charset="-120"/>
              </a:rPr>
              <a:t>Belief at the top of a government is an operational fact</a:t>
            </a:r>
            <a:endParaRPr lang="en-US" sz="2500" dirty="0"/>
          </a:p>
        </p:txBody>
      </p:sp>
      <p:sp>
        <p:nvSpPr>
          <p:cNvPr id="3" name="Text 1"/>
          <p:cNvSpPr/>
          <p:nvPr/>
        </p:nvSpPr>
        <p:spPr>
          <a:xfrm>
            <a:off x="548640" y="1143000"/>
            <a:ext cx="4937760" cy="3383280"/>
          </a:xfrm>
          <a:prstGeom prst="rect">
            <a:avLst/>
          </a:prstGeom>
          <a:noFill/>
          <a:ln/>
        </p:spPr>
        <p:txBody>
          <a:bodyPr wrap="square" rtlCol="0" anchor="t"/>
          <a:lstStyle/>
          <a:p>
            <a:pPr indent="0" marL="0">
              <a:buNone/>
            </a:pPr>
            <a:r>
              <a:rPr lang="en-US" sz="1350" b="1" dirty="0">
                <a:solidFill>
                  <a:srgbClr val="1C1C1C"/>
                </a:solidFill>
                <a:latin typeface="Calibri" pitchFamily="34" charset="0"/>
                <a:ea typeface="Calibri" pitchFamily="34" charset="-122"/>
                <a:cs typeface="Calibri" pitchFamily="34" charset="-120"/>
              </a:rPr>
              <a:t>Nobody is asking you to believe the theory. The theory lost in every court, cost a network $787.5 million, and ended careers.</a:t>
            </a:r>
            <a:endParaRPr lang="en-US" sz="1350" dirty="0"/>
          </a:p>
          <a:p>
            <a:pPr indent="0" marL="0">
              <a:buNone/>
            </a:pPr>
            <a:endParaRPr lang="en-US" sz="1350" dirty="0"/>
          </a:p>
          <a:p>
            <a:pPr indent="0" marL="0">
              <a:buNone/>
            </a:pPr>
            <a:r>
              <a:rPr lang="en-US" sz="1300" dirty="0">
                <a:solidFill>
                  <a:srgbClr val="1C1C1C"/>
                </a:solidFill>
                <a:latin typeface="Calibri" pitchFamily="34" charset="0"/>
                <a:ea typeface="Calibri" pitchFamily="34" charset="-122"/>
                <a:cs typeface="Calibri" pitchFamily="34" charset="-120"/>
              </a:rPr>
              <a:t>You are being asked to notice something harder to dismiss: the people running the government still act on it.</a:t>
            </a:r>
            <a:endParaRPr lang="en-US" sz="1350" dirty="0"/>
          </a:p>
          <a:p>
            <a:pPr indent="0" marL="0">
              <a:buNone/>
            </a:pPr>
            <a:endParaRPr lang="en-US" sz="1350" dirty="0"/>
          </a:p>
          <a:p>
            <a:pPr indent="0" marL="0">
              <a:buNone/>
            </a:pPr>
            <a:r>
              <a:rPr lang="en-US" sz="1300" dirty="0">
                <a:solidFill>
                  <a:srgbClr val="1C1C1C"/>
                </a:solidFill>
                <a:latin typeface="Calibri" pitchFamily="34" charset="0"/>
                <a:ea typeface="Calibri" pitchFamily="34" charset="-122"/>
                <a:cs typeface="Calibri" pitchFamily="34" charset="-120"/>
              </a:rPr>
              <a:t>The President re-posted the Venezuela machine claims on January 4, 2026 — the day after Maduro’s capture. A White House task force is gathering “voting machine” documents on his authority. A federal grand jury in Florida is working the 2020 file. The intelligence director personally attended the January 28 raid on a county’s 2020 ballots.</a:t>
            </a:r>
            <a:endParaRPr lang="en-US" sz="1350" dirty="0"/>
          </a:p>
          <a:p>
            <a:pPr indent="0" marL="0">
              <a:buNone/>
            </a:pPr>
            <a:endParaRPr lang="en-US" sz="1350" dirty="0"/>
          </a:p>
          <a:p>
            <a:pPr indent="0" marL="0">
              <a:buNone/>
            </a:pPr>
            <a:r>
              <a:rPr lang="en-US" sz="1300" b="1" dirty="0">
                <a:solidFill>
                  <a:srgbClr val="48546E"/>
                </a:solidFill>
                <a:latin typeface="Calibri" pitchFamily="34" charset="0"/>
                <a:ea typeface="Calibri" pitchFamily="34" charset="-122"/>
                <a:cs typeface="Calibri" pitchFamily="34" charset="-120"/>
              </a:rPr>
              <a:t>They take it seriously. That is the fact that matters — belief buys subpoenas, task forces, and raids, whatever the theory’s merits.</a:t>
            </a:r>
            <a:endParaRPr lang="en-US" sz="1350" dirty="0"/>
          </a:p>
        </p:txBody>
      </p:sp>
      <p:sp>
        <p:nvSpPr>
          <p:cNvPr id="4" name="Shape 2"/>
          <p:cNvSpPr/>
          <p:nvPr/>
        </p:nvSpPr>
        <p:spPr>
          <a:xfrm>
            <a:off x="5715000" y="1143000"/>
            <a:ext cx="3063240" cy="3383280"/>
          </a:xfrm>
          <a:prstGeom prst="roundRect">
            <a:avLst>
              <a:gd name="adj" fmla="val 2090"/>
            </a:avLst>
          </a:prstGeom>
          <a:solidFill>
            <a:srgbClr val="48546E"/>
          </a:solidFill>
          <a:ln/>
        </p:spPr>
      </p:sp>
      <p:sp>
        <p:nvSpPr>
          <p:cNvPr id="5" name="Text 3"/>
          <p:cNvSpPr/>
          <p:nvPr/>
        </p:nvSpPr>
        <p:spPr>
          <a:xfrm>
            <a:off x="5943600" y="1298448"/>
            <a:ext cx="2651760" cy="3108960"/>
          </a:xfrm>
          <a:prstGeom prst="rect">
            <a:avLst/>
          </a:prstGeom>
          <a:noFill/>
          <a:ln/>
        </p:spPr>
        <p:txBody>
          <a:bodyPr wrap="square" rtlCol="0" anchor="t"/>
          <a:lstStyle/>
          <a:p>
            <a:pPr indent="0" marL="0">
              <a:buNone/>
            </a:pPr>
            <a:r>
              <a:rPr lang="en-US" sz="1150" b="1" spc="100" kern="0" dirty="0">
                <a:solidFill>
                  <a:srgbClr val="F3C6CB"/>
                </a:solidFill>
                <a:latin typeface="Calibri" pitchFamily="34" charset="0"/>
                <a:ea typeface="Calibri" pitchFamily="34" charset="-122"/>
                <a:cs typeface="Calibri" pitchFamily="34" charset="-120"/>
              </a:rPr>
              <a:t>SAID PLAINLY</a:t>
            </a:r>
            <a:endParaRPr lang="en-US" sz="1150" dirty="0"/>
          </a:p>
          <a:p>
            <a:pPr indent="0" marL="0">
              <a:buNone/>
            </a:pPr>
            <a:endParaRPr lang="en-US" sz="1150" dirty="0"/>
          </a:p>
          <a:p>
            <a:pPr indent="0" marL="0">
              <a:buNone/>
            </a:pPr>
            <a:r>
              <a:rPr lang="en-US" sz="1100" dirty="0">
                <a:solidFill>
                  <a:srgbClr val="FFFFFF"/>
                </a:solidFill>
                <a:latin typeface="Calibri" pitchFamily="34" charset="0"/>
                <a:ea typeface="Calibri" pitchFamily="34" charset="-122"/>
                <a:cs typeface="Calibri" pitchFamily="34" charset="-120"/>
              </a:rPr>
              <a:t>No official has claimed Maduro proves anything about 2020 — the indictment is drug charges only. This slide asserts no conspiracy.</a:t>
            </a:r>
            <a:endParaRPr lang="en-US" sz="1150" dirty="0"/>
          </a:p>
          <a:p>
            <a:pPr indent="0" marL="0">
              <a:buNone/>
            </a:pPr>
            <a:endParaRPr lang="en-US" sz="1150" dirty="0"/>
          </a:p>
          <a:p>
            <a:pPr indent="0" marL="0">
              <a:buNone/>
            </a:pPr>
            <a:r>
              <a:rPr lang="en-US" sz="1100" dirty="0">
                <a:solidFill>
                  <a:srgbClr val="FFFFFF"/>
                </a:solidFill>
                <a:latin typeface="Calibri" pitchFamily="34" charset="0"/>
                <a:ea typeface="Calibri" pitchFamily="34" charset="-122"/>
                <a:cs typeface="Calibri" pitchFamily="34" charset="-120"/>
              </a:rPr>
              <a:t>It asserts a pattern of conduct, all of it on the record: the same story, the same people, now holding government instruments.</a:t>
            </a:r>
            <a:endParaRPr lang="en-US" sz="1150" dirty="0"/>
          </a:p>
          <a:p>
            <a:pPr indent="0" marL="0">
              <a:buNone/>
            </a:pPr>
            <a:endParaRPr lang="en-US" sz="1150" dirty="0"/>
          </a:p>
          <a:p>
            <a:pPr indent="0" marL="0">
              <a:buNone/>
            </a:pPr>
            <a:r>
              <a:rPr lang="en-US" sz="1100" b="1" i="1" dirty="0">
                <a:solidFill>
                  <a:srgbClr val="C9D3E4"/>
                </a:solidFill>
                <a:latin typeface="Calibri" pitchFamily="34" charset="0"/>
                <a:ea typeface="Calibri" pitchFamily="34" charset="-122"/>
                <a:cs typeface="Calibri" pitchFamily="34" charset="-120"/>
              </a:rPr>
              <a:t>Absurd premises with state power attached produce real actions on real dates. That is the whole warning.</a:t>
            </a:r>
            <a:endParaRPr lang="en-US" sz="1150" dirty="0"/>
          </a:p>
        </p:txBody>
      </p:sp>
      <p:sp>
        <p:nvSpPr>
          <p:cNvPr id="6" name="Text 4"/>
          <p:cNvSpPr/>
          <p:nvPr/>
        </p:nvSpPr>
        <p:spPr>
          <a:xfrm>
            <a:off x="548640" y="4681728"/>
            <a:ext cx="8046720" cy="320040"/>
          </a:xfrm>
          <a:prstGeom prst="rect">
            <a:avLst/>
          </a:prstGeom>
          <a:noFill/>
          <a:ln/>
        </p:spPr>
        <p:txBody>
          <a:bodyPr wrap="square" rtlCol="0" anchor="ctr"/>
          <a:lstStyle/>
          <a:p>
            <a:pPr algn="ctr" indent="0" marL="0">
              <a:buNone/>
            </a:pPr>
            <a:r>
              <a:rPr lang="en-US" sz="1250" b="1" i="1" dirty="0">
                <a:solidFill>
                  <a:srgbClr val="990011"/>
                </a:solidFill>
                <a:latin typeface="Calibri" pitchFamily="34" charset="0"/>
                <a:ea typeface="Calibri" pitchFamily="34" charset="-122"/>
                <a:cs typeface="Calibri" pitchFamily="34" charset="-120"/>
              </a:rPr>
              <a:t>You don’t have to take the theory seriously. You have to take seriously that they do — because that is what guides what they do next.</a:t>
            </a:r>
            <a:endParaRPr lang="en-US" sz="1250" dirty="0"/>
          </a:p>
        </p:txBody>
      </p:sp>
      <p:sp>
        <p:nvSpPr>
          <p:cNvPr id="7" name="TextBox 6"/>
          <p:cNvSpPr txBox="1"/>
          <p:nvPr/>
        </p:nvSpPr>
        <p:spPr>
          <a:xfrm>
            <a:off x="5989320" y="4946904"/>
            <a:ext cx="2651760" cy="164592"/>
          </a:xfrm>
          <a:prstGeom prst="rect">
            <a:avLst/>
          </a:prstGeom>
          <a:noFill/>
        </p:spPr>
        <p:txBody>
          <a:bodyPr wrap="none">
            <a:spAutoFit/>
          </a:bodyPr>
          <a:lstStyle/>
          <a:p>
            <a:pPr algn="r"/>
            <a:r>
              <a:rPr sz="700">
                <a:solidFill>
                  <a:srgbClr val="9AA1AF"/>
                </a:solidFill>
                <a:latin typeface="Calibri"/>
              </a:rPr>
              <a:t>WORKING DRAFT · JULY 2026</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7F6F4"/>
        </a:solidFill>
      </p:bgPr>
    </p:bg>
    <p:spTree>
      <p:nvGrpSpPr>
        <p:cNvPr id="1" name=""/>
        <p:cNvGrpSpPr/>
        <p:nvPr/>
      </p:nvGrpSpPr>
      <p:grpSpPr>
        <a:xfrm>
          <a:off x="0" y="0"/>
          <a:ext cx="0" cy="0"/>
          <a:chOff x="0" y="0"/>
          <a:chExt cx="0" cy="0"/>
        </a:xfrm>
      </p:grpSpPr>
      <p:sp>
        <p:nvSpPr>
          <p:cNvPr id="2" name="Text 0"/>
          <p:cNvSpPr/>
          <p:nvPr/>
        </p:nvSpPr>
        <p:spPr>
          <a:xfrm>
            <a:off x="548640" y="411480"/>
            <a:ext cx="8046720" cy="548640"/>
          </a:xfrm>
          <a:prstGeom prst="rect">
            <a:avLst/>
          </a:prstGeom>
          <a:noFill/>
          <a:ln/>
        </p:spPr>
        <p:txBody>
          <a:bodyPr wrap="square" rtlCol="0" anchor="ctr"/>
          <a:lstStyle/>
          <a:p>
            <a:pPr indent="0" marL="0">
              <a:buNone/>
            </a:pPr>
            <a:r>
              <a:rPr lang="en-US" sz="3000" b="1" dirty="0">
                <a:solidFill>
                  <a:srgbClr val="1C1C1C"/>
                </a:solidFill>
                <a:latin typeface="Cambria" pitchFamily="34" charset="0"/>
                <a:ea typeface="Cambria" pitchFamily="34" charset="-122"/>
                <a:cs typeface="Cambria" pitchFamily="34" charset="-120"/>
              </a:rPr>
              <a:t>The dates ahead</a:t>
            </a:r>
            <a:endParaRPr lang="en-US" sz="3000" dirty="0"/>
          </a:p>
        </p:txBody>
      </p:sp>
      <p:sp>
        <p:nvSpPr>
          <p:cNvPr id="3" name="Shape 1"/>
          <p:cNvSpPr/>
          <p:nvPr/>
        </p:nvSpPr>
        <p:spPr>
          <a:xfrm>
            <a:off x="868680" y="1965960"/>
            <a:ext cx="7452360" cy="0"/>
          </a:xfrm>
          <a:prstGeom prst="line">
            <a:avLst/>
          </a:prstGeom>
          <a:noFill/>
          <a:ln w="38100">
            <a:solidFill>
              <a:srgbClr val="48546E"/>
            </a:solidFill>
            <a:prstDash val="solid"/>
          </a:ln>
        </p:spPr>
      </p:sp>
      <p:sp>
        <p:nvSpPr>
          <p:cNvPr id="4" name="Shape 2"/>
          <p:cNvSpPr/>
          <p:nvPr/>
        </p:nvSpPr>
        <p:spPr>
          <a:xfrm>
            <a:off x="786384" y="1883664"/>
            <a:ext cx="164592" cy="164592"/>
          </a:xfrm>
          <a:prstGeom prst="ellipse">
            <a:avLst/>
          </a:prstGeom>
          <a:solidFill>
            <a:srgbClr val="990011"/>
          </a:solidFill>
          <a:ln/>
        </p:spPr>
      </p:sp>
      <p:sp>
        <p:nvSpPr>
          <p:cNvPr id="5" name="Text 3"/>
          <p:cNvSpPr/>
          <p:nvPr/>
        </p:nvSpPr>
        <p:spPr>
          <a:xfrm>
            <a:off x="155448" y="1463040"/>
            <a:ext cx="1426464" cy="365760"/>
          </a:xfrm>
          <a:prstGeom prst="rect">
            <a:avLst/>
          </a:prstGeom>
          <a:noFill/>
          <a:ln/>
        </p:spPr>
        <p:txBody>
          <a:bodyPr wrap="square" rtlCol="0" anchor="ctr"/>
          <a:lstStyle/>
          <a:p>
            <a:pPr algn="ctr" indent="0" marL="0">
              <a:buNone/>
            </a:pPr>
            <a:r>
              <a:rPr lang="en-US" sz="1400" b="1" dirty="0">
                <a:solidFill>
                  <a:srgbClr val="990011"/>
                </a:solidFill>
                <a:latin typeface="Cambria" pitchFamily="34" charset="0"/>
                <a:ea typeface="Cambria" pitchFamily="34" charset="-122"/>
                <a:cs typeface="Cambria" pitchFamily="34" charset="-120"/>
              </a:rPr>
              <a:t>AUG 5</a:t>
            </a:r>
            <a:endParaRPr lang="en-US" sz="1400" dirty="0"/>
          </a:p>
        </p:txBody>
      </p:sp>
      <p:sp>
        <p:nvSpPr>
          <p:cNvPr id="6" name="Text 4"/>
          <p:cNvSpPr/>
          <p:nvPr/>
        </p:nvSpPr>
        <p:spPr>
          <a:xfrm>
            <a:off x="137160" y="2194560"/>
            <a:ext cx="1463040" cy="1371600"/>
          </a:xfrm>
          <a:prstGeom prst="rect">
            <a:avLst/>
          </a:prstGeom>
          <a:noFill/>
          <a:ln/>
        </p:spPr>
        <p:txBody>
          <a:bodyPr wrap="square" rtlCol="0" anchor="t"/>
          <a:lstStyle/>
          <a:p>
            <a:pPr algn="ctr" indent="0" marL="0">
              <a:buNone/>
            </a:pPr>
            <a:r>
              <a:rPr lang="en-US" sz="1000" b="1" dirty="0">
                <a:solidFill>
                  <a:srgbClr val="1C1C1C"/>
                </a:solidFill>
                <a:latin typeface="Calibri" pitchFamily="34" charset="0"/>
                <a:ea typeface="Calibri" pitchFamily="34" charset="-122"/>
                <a:cs typeface="Calibri" pitchFamily="34" charset="-120"/>
              </a:rPr>
              <a:t>Federal purge freeze begins</a:t>
            </a:r>
            <a:endParaRPr lang="en-US" sz="1000" dirty="0"/>
          </a:p>
          <a:p>
            <a:pPr algn="ctr" indent="0" marL="0">
              <a:buNone/>
            </a:pPr>
            <a:r>
              <a:rPr lang="en-US" sz="880" dirty="0">
                <a:solidFill>
                  <a:srgbClr val="5A6478"/>
                </a:solidFill>
                <a:latin typeface="Calibri" pitchFamily="34" charset="0"/>
                <a:ea typeface="Calibri" pitchFamily="34" charset="-122"/>
                <a:cs typeface="Calibri" pitchFamily="34" charset="-120"/>
              </a:rPr>
              <a:t>enforcement now falls to private suits and state officials</a:t>
            </a:r>
            <a:endParaRPr lang="en-US" sz="1000" dirty="0"/>
          </a:p>
        </p:txBody>
      </p:sp>
      <p:sp>
        <p:nvSpPr>
          <p:cNvPr id="7" name="Shape 5"/>
          <p:cNvSpPr/>
          <p:nvPr/>
        </p:nvSpPr>
        <p:spPr>
          <a:xfrm>
            <a:off x="2276856" y="1883664"/>
            <a:ext cx="164592" cy="164592"/>
          </a:xfrm>
          <a:prstGeom prst="ellipse">
            <a:avLst/>
          </a:prstGeom>
          <a:solidFill>
            <a:srgbClr val="5C0009"/>
          </a:solidFill>
          <a:ln/>
        </p:spPr>
      </p:sp>
      <p:sp>
        <p:nvSpPr>
          <p:cNvPr id="8" name="Text 6"/>
          <p:cNvSpPr/>
          <p:nvPr/>
        </p:nvSpPr>
        <p:spPr>
          <a:xfrm>
            <a:off x="1645920" y="1463040"/>
            <a:ext cx="1426464" cy="365760"/>
          </a:xfrm>
          <a:prstGeom prst="rect">
            <a:avLst/>
          </a:prstGeom>
          <a:noFill/>
          <a:ln/>
        </p:spPr>
        <p:txBody>
          <a:bodyPr wrap="square" rtlCol="0" anchor="ctr"/>
          <a:lstStyle/>
          <a:p>
            <a:pPr algn="ctr" indent="0" marL="0">
              <a:buNone/>
            </a:pPr>
            <a:r>
              <a:rPr lang="en-US" sz="1400" b="1" dirty="0">
                <a:solidFill>
                  <a:srgbClr val="990011"/>
                </a:solidFill>
                <a:latin typeface="Cambria" pitchFamily="34" charset="0"/>
                <a:ea typeface="Cambria" pitchFamily="34" charset="-122"/>
                <a:cs typeface="Cambria" pitchFamily="34" charset="-120"/>
              </a:rPr>
              <a:t>SEP 30</a:t>
            </a:r>
            <a:endParaRPr lang="en-US" sz="1400" dirty="0"/>
          </a:p>
        </p:txBody>
      </p:sp>
      <p:sp>
        <p:nvSpPr>
          <p:cNvPr id="9" name="Text 7"/>
          <p:cNvSpPr/>
          <p:nvPr/>
        </p:nvSpPr>
        <p:spPr>
          <a:xfrm>
            <a:off x="1627632" y="2194560"/>
            <a:ext cx="1463040" cy="1371600"/>
          </a:xfrm>
          <a:prstGeom prst="rect">
            <a:avLst/>
          </a:prstGeom>
          <a:noFill/>
          <a:ln/>
        </p:spPr>
        <p:txBody>
          <a:bodyPr wrap="square" rtlCol="0" anchor="t"/>
          <a:lstStyle/>
          <a:p>
            <a:pPr algn="ctr" indent="0" marL="0">
              <a:buNone/>
            </a:pPr>
            <a:r>
              <a:rPr lang="en-US" sz="1000" b="1" dirty="0">
                <a:solidFill>
                  <a:srgbClr val="1C1C1C"/>
                </a:solidFill>
                <a:latin typeface="Calibri" pitchFamily="34" charset="0"/>
                <a:ea typeface="Calibri" pitchFamily="34" charset="-122"/>
                <a:cs typeface="Calibri" pitchFamily="34" charset="-120"/>
              </a:rPr>
              <a:t>Government funding expires</a:t>
            </a:r>
            <a:endParaRPr lang="en-US" sz="1000" dirty="0"/>
          </a:p>
          <a:p>
            <a:pPr algn="ctr" indent="0" marL="0">
              <a:buNone/>
            </a:pPr>
            <a:r>
              <a:rPr lang="en-US" sz="880" dirty="0">
                <a:solidFill>
                  <a:srgbClr val="5A6478"/>
                </a:solidFill>
                <a:latin typeface="Calibri" pitchFamily="34" charset="0"/>
                <a:ea typeface="Calibri" pitchFamily="34" charset="-122"/>
                <a:cs typeface="Calibri" pitchFamily="34" charset="-120"/>
              </a:rPr>
              <a:t>34 days before the vote — next slide</a:t>
            </a:r>
            <a:endParaRPr lang="en-US" sz="1000" dirty="0"/>
          </a:p>
        </p:txBody>
      </p:sp>
      <p:sp>
        <p:nvSpPr>
          <p:cNvPr id="10" name="Shape 8"/>
          <p:cNvSpPr/>
          <p:nvPr/>
        </p:nvSpPr>
        <p:spPr>
          <a:xfrm>
            <a:off x="3767328" y="1883664"/>
            <a:ext cx="164592" cy="164592"/>
          </a:xfrm>
          <a:prstGeom prst="ellipse">
            <a:avLst/>
          </a:prstGeom>
          <a:solidFill>
            <a:srgbClr val="990011"/>
          </a:solidFill>
          <a:ln/>
        </p:spPr>
      </p:sp>
      <p:sp>
        <p:nvSpPr>
          <p:cNvPr id="11" name="Text 9"/>
          <p:cNvSpPr/>
          <p:nvPr/>
        </p:nvSpPr>
        <p:spPr>
          <a:xfrm>
            <a:off x="3136392" y="1463040"/>
            <a:ext cx="1426464" cy="365760"/>
          </a:xfrm>
          <a:prstGeom prst="rect">
            <a:avLst/>
          </a:prstGeom>
          <a:noFill/>
          <a:ln/>
        </p:spPr>
        <p:txBody>
          <a:bodyPr wrap="square" rtlCol="0" anchor="ctr"/>
          <a:lstStyle/>
          <a:p>
            <a:pPr algn="ctr" indent="0" marL="0">
              <a:buNone/>
            </a:pPr>
            <a:r>
              <a:rPr lang="en-US" sz="1400" b="1" dirty="0">
                <a:solidFill>
                  <a:srgbClr val="990011"/>
                </a:solidFill>
                <a:latin typeface="Cambria" pitchFamily="34" charset="0"/>
                <a:ea typeface="Cambria" pitchFamily="34" charset="-122"/>
                <a:cs typeface="Cambria" pitchFamily="34" charset="-120"/>
              </a:rPr>
              <a:t>OCT 5–9</a:t>
            </a:r>
            <a:endParaRPr lang="en-US" sz="1400" dirty="0"/>
          </a:p>
        </p:txBody>
      </p:sp>
      <p:sp>
        <p:nvSpPr>
          <p:cNvPr id="12" name="Text 10"/>
          <p:cNvSpPr/>
          <p:nvPr/>
        </p:nvSpPr>
        <p:spPr>
          <a:xfrm>
            <a:off x="3118104" y="2194560"/>
            <a:ext cx="1463040" cy="1371600"/>
          </a:xfrm>
          <a:prstGeom prst="rect">
            <a:avLst/>
          </a:prstGeom>
          <a:noFill/>
          <a:ln/>
        </p:spPr>
        <p:txBody>
          <a:bodyPr wrap="square" rtlCol="0" anchor="t"/>
          <a:lstStyle/>
          <a:p>
            <a:pPr algn="ctr" indent="0" marL="0">
              <a:buNone/>
            </a:pPr>
            <a:r>
              <a:rPr lang="en-US" sz="1000" b="1" dirty="0">
                <a:solidFill>
                  <a:srgbClr val="1C1C1C"/>
                </a:solidFill>
                <a:latin typeface="Calibri" pitchFamily="34" charset="0"/>
                <a:ea typeface="Calibri" pitchFamily="34" charset="-122"/>
                <a:cs typeface="Calibri" pitchFamily="34" charset="-120"/>
              </a:rPr>
              <a:t>Registration closes</a:t>
            </a:r>
            <a:endParaRPr lang="en-US" sz="1000" dirty="0"/>
          </a:p>
          <a:p>
            <a:pPr algn="ctr" indent="0" marL="0">
              <a:buNone/>
            </a:pPr>
            <a:r>
              <a:rPr lang="en-US" sz="880" dirty="0">
                <a:solidFill>
                  <a:srgbClr val="5A6478"/>
                </a:solidFill>
                <a:latin typeface="Calibri" pitchFamily="34" charset="0"/>
                <a:ea typeface="Calibri" pitchFamily="34" charset="-122"/>
                <a:cs typeface="Calibri" pitchFamily="34" charset="-120"/>
              </a:rPr>
              <a:t>TX FL OH AZ Oct 5 · NC Oct 9 — done by here</a:t>
            </a:r>
            <a:endParaRPr lang="en-US" sz="1000" dirty="0"/>
          </a:p>
        </p:txBody>
      </p:sp>
      <p:sp>
        <p:nvSpPr>
          <p:cNvPr id="13" name="Shape 11"/>
          <p:cNvSpPr/>
          <p:nvPr/>
        </p:nvSpPr>
        <p:spPr>
          <a:xfrm>
            <a:off x="5257800" y="1883664"/>
            <a:ext cx="164592" cy="164592"/>
          </a:xfrm>
          <a:prstGeom prst="ellipse">
            <a:avLst/>
          </a:prstGeom>
          <a:solidFill>
            <a:srgbClr val="990011"/>
          </a:solidFill>
          <a:ln/>
        </p:spPr>
      </p:sp>
      <p:sp>
        <p:nvSpPr>
          <p:cNvPr id="14" name="Text 12"/>
          <p:cNvSpPr/>
          <p:nvPr/>
        </p:nvSpPr>
        <p:spPr>
          <a:xfrm>
            <a:off x="4626864" y="1463040"/>
            <a:ext cx="1426464" cy="365760"/>
          </a:xfrm>
          <a:prstGeom prst="rect">
            <a:avLst/>
          </a:prstGeom>
          <a:noFill/>
          <a:ln/>
        </p:spPr>
        <p:txBody>
          <a:bodyPr wrap="square" rtlCol="0" anchor="ctr"/>
          <a:lstStyle/>
          <a:p>
            <a:pPr algn="ctr" indent="0" marL="0">
              <a:buNone/>
            </a:pPr>
            <a:r>
              <a:rPr lang="en-US" sz="1400" b="1" dirty="0">
                <a:solidFill>
                  <a:srgbClr val="990011"/>
                </a:solidFill>
                <a:latin typeface="Cambria" pitchFamily="34" charset="0"/>
                <a:ea typeface="Cambria" pitchFamily="34" charset="-122"/>
                <a:cs typeface="Cambria" pitchFamily="34" charset="-120"/>
              </a:rPr>
              <a:t>NOV 3</a:t>
            </a:r>
            <a:endParaRPr lang="en-US" sz="1400" dirty="0"/>
          </a:p>
        </p:txBody>
      </p:sp>
      <p:sp>
        <p:nvSpPr>
          <p:cNvPr id="15" name="Text 13"/>
          <p:cNvSpPr/>
          <p:nvPr/>
        </p:nvSpPr>
        <p:spPr>
          <a:xfrm>
            <a:off x="4608576" y="2194560"/>
            <a:ext cx="1463040" cy="1371600"/>
          </a:xfrm>
          <a:prstGeom prst="rect">
            <a:avLst/>
          </a:prstGeom>
          <a:noFill/>
          <a:ln/>
        </p:spPr>
        <p:txBody>
          <a:bodyPr wrap="square" rtlCol="0" anchor="t"/>
          <a:lstStyle/>
          <a:p>
            <a:pPr algn="ctr" indent="0" marL="0">
              <a:buNone/>
            </a:pPr>
            <a:r>
              <a:rPr lang="en-US" sz="1000" b="1" dirty="0">
                <a:solidFill>
                  <a:srgbClr val="1C1C1C"/>
                </a:solidFill>
                <a:latin typeface="Calibri" pitchFamily="34" charset="0"/>
                <a:ea typeface="Calibri" pitchFamily="34" charset="-122"/>
                <a:cs typeface="Calibri" pitchFamily="34" charset="-120"/>
              </a:rPr>
              <a:t>Election Day</a:t>
            </a:r>
            <a:endParaRPr lang="en-US" sz="1000" dirty="0"/>
          </a:p>
          <a:p>
            <a:pPr algn="ctr" indent="0" marL="0">
              <a:buNone/>
            </a:pPr>
            <a:r>
              <a:rPr lang="en-US" sz="880" dirty="0">
                <a:solidFill>
                  <a:srgbClr val="5A6478"/>
                </a:solidFill>
                <a:latin typeface="Calibri" pitchFamily="34" charset="0"/>
                <a:ea typeface="Calibri" pitchFamily="34" charset="-122"/>
                <a:cs typeface="Calibri" pitchFamily="34" charset="-120"/>
              </a:rPr>
              <a:t>provisional ballot rights apply</a:t>
            </a:r>
            <a:endParaRPr lang="en-US" sz="1000" dirty="0"/>
          </a:p>
        </p:txBody>
      </p:sp>
      <p:sp>
        <p:nvSpPr>
          <p:cNvPr id="16" name="Shape 14"/>
          <p:cNvSpPr/>
          <p:nvPr/>
        </p:nvSpPr>
        <p:spPr>
          <a:xfrm>
            <a:off x="6748272" y="1883664"/>
            <a:ext cx="164592" cy="164592"/>
          </a:xfrm>
          <a:prstGeom prst="ellipse">
            <a:avLst/>
          </a:prstGeom>
          <a:solidFill>
            <a:srgbClr val="990011"/>
          </a:solidFill>
          <a:ln/>
        </p:spPr>
      </p:sp>
      <p:sp>
        <p:nvSpPr>
          <p:cNvPr id="17" name="Text 15"/>
          <p:cNvSpPr/>
          <p:nvPr/>
        </p:nvSpPr>
        <p:spPr>
          <a:xfrm>
            <a:off x="6117336" y="1463040"/>
            <a:ext cx="1426464" cy="365760"/>
          </a:xfrm>
          <a:prstGeom prst="rect">
            <a:avLst/>
          </a:prstGeom>
          <a:noFill/>
          <a:ln/>
        </p:spPr>
        <p:txBody>
          <a:bodyPr wrap="square" rtlCol="0" anchor="ctr"/>
          <a:lstStyle/>
          <a:p>
            <a:pPr algn="ctr" indent="0" marL="0">
              <a:buNone/>
            </a:pPr>
            <a:r>
              <a:rPr lang="en-US" sz="1400" b="1" dirty="0">
                <a:solidFill>
                  <a:srgbClr val="990011"/>
                </a:solidFill>
                <a:latin typeface="Cambria" pitchFamily="34" charset="0"/>
                <a:ea typeface="Cambria" pitchFamily="34" charset="-122"/>
                <a:cs typeface="Cambria" pitchFamily="34" charset="-120"/>
              </a:rPr>
              <a:t>JAN 3</a:t>
            </a:r>
            <a:endParaRPr lang="en-US" sz="1400" dirty="0"/>
          </a:p>
        </p:txBody>
      </p:sp>
      <p:sp>
        <p:nvSpPr>
          <p:cNvPr id="18" name="Text 16"/>
          <p:cNvSpPr/>
          <p:nvPr/>
        </p:nvSpPr>
        <p:spPr>
          <a:xfrm>
            <a:off x="6099048" y="2194560"/>
            <a:ext cx="1463040" cy="1371600"/>
          </a:xfrm>
          <a:prstGeom prst="rect">
            <a:avLst/>
          </a:prstGeom>
          <a:noFill/>
          <a:ln/>
        </p:spPr>
        <p:txBody>
          <a:bodyPr wrap="square" rtlCol="0" anchor="t"/>
          <a:lstStyle/>
          <a:p>
            <a:pPr algn="ctr" indent="0" marL="0">
              <a:buNone/>
            </a:pPr>
            <a:r>
              <a:rPr lang="en-US" sz="1000" b="1" dirty="0">
                <a:solidFill>
                  <a:srgbClr val="1C1C1C"/>
                </a:solidFill>
                <a:latin typeface="Calibri" pitchFamily="34" charset="0"/>
                <a:ea typeface="Calibri" pitchFamily="34" charset="-122"/>
                <a:cs typeface="Calibri" pitchFamily="34" charset="-120"/>
              </a:rPr>
              <a:t>New Congress seats itself</a:t>
            </a:r>
            <a:endParaRPr lang="en-US" sz="1000" dirty="0"/>
          </a:p>
          <a:p>
            <a:pPr algn="ctr" indent="0" marL="0">
              <a:buNone/>
            </a:pPr>
            <a:r>
              <a:rPr lang="en-US" sz="880" dirty="0">
                <a:solidFill>
                  <a:srgbClr val="5A6478"/>
                </a:solidFill>
                <a:latin typeface="Calibri" pitchFamily="34" charset="0"/>
                <a:ea typeface="Calibri" pitchFamily="34" charset="-122"/>
                <a:cs typeface="Calibri" pitchFamily="34" charset="-120"/>
              </a:rPr>
              <a:t>constitutional background: no court reviews it</a:t>
            </a:r>
            <a:endParaRPr lang="en-US" sz="1000" dirty="0"/>
          </a:p>
        </p:txBody>
      </p:sp>
      <p:sp>
        <p:nvSpPr>
          <p:cNvPr id="19" name="Shape 17"/>
          <p:cNvSpPr/>
          <p:nvPr/>
        </p:nvSpPr>
        <p:spPr>
          <a:xfrm>
            <a:off x="8238744" y="1883664"/>
            <a:ext cx="164592" cy="164592"/>
          </a:xfrm>
          <a:prstGeom prst="ellipse">
            <a:avLst/>
          </a:prstGeom>
          <a:solidFill>
            <a:srgbClr val="990011"/>
          </a:solidFill>
          <a:ln/>
        </p:spPr>
      </p:sp>
      <p:sp>
        <p:nvSpPr>
          <p:cNvPr id="20" name="Text 18"/>
          <p:cNvSpPr/>
          <p:nvPr/>
        </p:nvSpPr>
        <p:spPr>
          <a:xfrm>
            <a:off x="7607808" y="1463040"/>
            <a:ext cx="1426464" cy="365760"/>
          </a:xfrm>
          <a:prstGeom prst="rect">
            <a:avLst/>
          </a:prstGeom>
          <a:noFill/>
          <a:ln/>
        </p:spPr>
        <p:txBody>
          <a:bodyPr wrap="square" rtlCol="0" anchor="ctr"/>
          <a:lstStyle/>
          <a:p>
            <a:pPr algn="ctr" indent="0" marL="0">
              <a:buNone/>
            </a:pPr>
            <a:r>
              <a:rPr lang="en-US" sz="1400" b="1" dirty="0">
                <a:solidFill>
                  <a:srgbClr val="990011"/>
                </a:solidFill>
                <a:latin typeface="Cambria" pitchFamily="34" charset="0"/>
                <a:ea typeface="Cambria" pitchFamily="34" charset="-122"/>
                <a:cs typeface="Cambria" pitchFamily="34" charset="-120"/>
              </a:rPr>
              <a:t>SPRING ’27</a:t>
            </a:r>
            <a:endParaRPr lang="en-US" sz="1400" dirty="0"/>
          </a:p>
        </p:txBody>
      </p:sp>
      <p:sp>
        <p:nvSpPr>
          <p:cNvPr id="21" name="Text 19"/>
          <p:cNvSpPr/>
          <p:nvPr/>
        </p:nvSpPr>
        <p:spPr>
          <a:xfrm>
            <a:off x="7589520" y="2194560"/>
            <a:ext cx="1463040" cy="1371600"/>
          </a:xfrm>
          <a:prstGeom prst="rect">
            <a:avLst/>
          </a:prstGeom>
          <a:noFill/>
          <a:ln/>
        </p:spPr>
        <p:txBody>
          <a:bodyPr wrap="square" rtlCol="0" anchor="t"/>
          <a:lstStyle/>
          <a:p>
            <a:pPr algn="ctr" indent="0" marL="0">
              <a:buNone/>
            </a:pPr>
            <a:r>
              <a:rPr lang="en-US" sz="1000" b="1" dirty="0">
                <a:solidFill>
                  <a:srgbClr val="1C1C1C"/>
                </a:solidFill>
                <a:latin typeface="Calibri" pitchFamily="34" charset="0"/>
                <a:ea typeface="Calibri" pitchFamily="34" charset="-122"/>
                <a:cs typeface="Calibri" pitchFamily="34" charset="-120"/>
              </a:rPr>
              <a:t>Any definitive high-court ruling</a:t>
            </a:r>
            <a:endParaRPr lang="en-US" sz="1000" dirty="0"/>
          </a:p>
          <a:p>
            <a:pPr algn="ctr" indent="0" marL="0">
              <a:buNone/>
            </a:pPr>
            <a:r>
              <a:rPr lang="en-US" sz="880" dirty="0">
                <a:solidFill>
                  <a:srgbClr val="5A6478"/>
                </a:solidFill>
                <a:latin typeface="Calibri" pitchFamily="34" charset="0"/>
                <a:ea typeface="Calibri" pitchFamily="34" charset="-122"/>
                <a:cs typeface="Calibri" pitchFamily="34" charset="-120"/>
              </a:rPr>
              <a:t>on the appeals now filed would likely land after this election — an inference from the dockets, marked as one</a:t>
            </a:r>
            <a:endParaRPr lang="en-US" sz="1000" dirty="0"/>
          </a:p>
        </p:txBody>
      </p:sp>
      <p:sp>
        <p:nvSpPr>
          <p:cNvPr id="22" name="TextBox 21"/>
          <p:cNvSpPr txBox="1"/>
          <p:nvPr/>
        </p:nvSpPr>
        <p:spPr>
          <a:xfrm>
            <a:off x="5989320" y="4946904"/>
            <a:ext cx="2651760" cy="164592"/>
          </a:xfrm>
          <a:prstGeom prst="rect">
            <a:avLst/>
          </a:prstGeom>
          <a:noFill/>
        </p:spPr>
        <p:txBody>
          <a:bodyPr wrap="none">
            <a:spAutoFit/>
          </a:bodyPr>
          <a:lstStyle/>
          <a:p>
            <a:pPr algn="r"/>
            <a:r>
              <a:rPr sz="700">
                <a:solidFill>
                  <a:srgbClr val="9AA1AF"/>
                </a:solidFill>
                <a:latin typeface="Calibri"/>
              </a:rPr>
              <a:t>WORKING DRAFT · JULY 2026</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48546E"/>
        </a:solidFill>
      </p:bgPr>
    </p:bg>
    <p:spTree>
      <p:nvGrpSpPr>
        <p:cNvPr id="1" name=""/>
        <p:cNvGrpSpPr/>
        <p:nvPr/>
      </p:nvGrpSpPr>
      <p:grpSpPr>
        <a:xfrm>
          <a:off x="0" y="0"/>
          <a:ext cx="0" cy="0"/>
          <a:chOff x="0" y="0"/>
          <a:chExt cx="0" cy="0"/>
        </a:xfrm>
      </p:grpSpPr>
      <p:sp>
        <p:nvSpPr>
          <p:cNvPr id="2" name="Text 0"/>
          <p:cNvSpPr/>
          <p:nvPr/>
        </p:nvSpPr>
        <p:spPr>
          <a:xfrm>
            <a:off x="548640" y="411480"/>
            <a:ext cx="8046720" cy="594360"/>
          </a:xfrm>
          <a:prstGeom prst="rect">
            <a:avLst/>
          </a:prstGeom>
          <a:noFill/>
          <a:ln/>
        </p:spPr>
        <p:txBody>
          <a:bodyPr wrap="square" rtlCol="0" anchor="ctr"/>
          <a:lstStyle/>
          <a:p>
            <a:pPr indent="0" marL="0">
              <a:buNone/>
            </a:pPr>
            <a:r>
              <a:rPr lang="en-US" sz="2800" b="1" dirty="0">
                <a:solidFill>
                  <a:srgbClr val="FFFFFF"/>
                </a:solidFill>
                <a:latin typeface="Cambria" pitchFamily="34" charset="0"/>
                <a:ea typeface="Cambria" pitchFamily="34" charset="-122"/>
                <a:cs typeface="Cambria" pitchFamily="34" charset="-120"/>
              </a:rPr>
              <a:t>Two dates outside any court’s reach</a:t>
            </a:r>
            <a:endParaRPr lang="en-US" sz="2800" dirty="0"/>
          </a:p>
        </p:txBody>
      </p:sp>
      <p:sp>
        <p:nvSpPr>
          <p:cNvPr id="3" name="Shape 1"/>
          <p:cNvSpPr/>
          <p:nvPr/>
        </p:nvSpPr>
        <p:spPr>
          <a:xfrm>
            <a:off x="548640" y="1234440"/>
            <a:ext cx="3931920" cy="3017520"/>
          </a:xfrm>
          <a:prstGeom prst="roundRect">
            <a:avLst>
              <a:gd name="adj" fmla="val 2121"/>
            </a:avLst>
          </a:prstGeom>
          <a:solidFill>
            <a:srgbClr val="56637E"/>
          </a:solidFill>
          <a:ln/>
        </p:spPr>
      </p:sp>
      <p:sp>
        <p:nvSpPr>
          <p:cNvPr id="4" name="Text 2"/>
          <p:cNvSpPr/>
          <p:nvPr/>
        </p:nvSpPr>
        <p:spPr>
          <a:xfrm>
            <a:off x="777240" y="1417320"/>
            <a:ext cx="3520440" cy="2743200"/>
          </a:xfrm>
          <a:prstGeom prst="rect">
            <a:avLst/>
          </a:prstGeom>
          <a:noFill/>
          <a:ln/>
        </p:spPr>
        <p:txBody>
          <a:bodyPr wrap="square" rtlCol="0" anchor="t"/>
          <a:lstStyle/>
          <a:p>
            <a:pPr indent="0" marL="0">
              <a:buNone/>
            </a:pPr>
            <a:r>
              <a:rPr lang="en-US" sz="2000" b="1" dirty="0">
                <a:solidFill>
                  <a:srgbClr val="F3C6CB"/>
                </a:solidFill>
                <a:latin typeface="Cambria" pitchFamily="34" charset="0"/>
                <a:ea typeface="Cambria" pitchFamily="34" charset="-122"/>
                <a:cs typeface="Cambria" pitchFamily="34" charset="-120"/>
              </a:rPr>
              <a:t>SEPTEMBER 30</a:t>
            </a:r>
            <a:endParaRPr lang="en-US" sz="2000" dirty="0"/>
          </a:p>
          <a:p>
            <a:pPr indent="0" marL="0">
              <a:buNone/>
            </a:pPr>
            <a:endParaRPr lang="en-US" sz="2000" dirty="0"/>
          </a:p>
          <a:p>
            <a:pPr indent="0" marL="0">
              <a:buNone/>
            </a:pPr>
            <a:r>
              <a:rPr lang="en-US" sz="1200" dirty="0">
                <a:solidFill>
                  <a:srgbClr val="FFFFFF"/>
                </a:solidFill>
                <a:latin typeface="Calibri" pitchFamily="34" charset="0"/>
                <a:ea typeface="Calibri" pitchFamily="34" charset="-122"/>
                <a:cs typeface="Calibri" pitchFamily="34" charset="-120"/>
              </a:rPr>
              <a:t>Funding expires. A shutdown is leverage no court can review — it is politics, not law. He has said, in writing and by phone, that SAVE is what he would close the government over. Last year’s shutdowns ran 123 days in total (CRFB tally). Two of twelve funding bills have passed the House; zero the Senate.</a:t>
            </a:r>
            <a:endParaRPr lang="en-US" sz="2000" dirty="0"/>
          </a:p>
        </p:txBody>
      </p:sp>
      <p:sp>
        <p:nvSpPr>
          <p:cNvPr id="5" name="Shape 3"/>
          <p:cNvSpPr/>
          <p:nvPr/>
        </p:nvSpPr>
        <p:spPr>
          <a:xfrm>
            <a:off x="4663440" y="1234440"/>
            <a:ext cx="3931920" cy="3017520"/>
          </a:xfrm>
          <a:prstGeom prst="roundRect">
            <a:avLst>
              <a:gd name="adj" fmla="val 2121"/>
            </a:avLst>
          </a:prstGeom>
          <a:solidFill>
            <a:srgbClr val="56637E"/>
          </a:solidFill>
          <a:ln/>
        </p:spPr>
      </p:sp>
      <p:sp>
        <p:nvSpPr>
          <p:cNvPr id="6" name="Text 4"/>
          <p:cNvSpPr/>
          <p:nvPr/>
        </p:nvSpPr>
        <p:spPr>
          <a:xfrm>
            <a:off x="4892040" y="1417320"/>
            <a:ext cx="3520440" cy="2743200"/>
          </a:xfrm>
          <a:prstGeom prst="rect">
            <a:avLst/>
          </a:prstGeom>
          <a:noFill/>
          <a:ln/>
        </p:spPr>
        <p:txBody>
          <a:bodyPr wrap="square" rtlCol="0" anchor="t"/>
          <a:lstStyle/>
          <a:p>
            <a:pPr indent="0" marL="0">
              <a:buNone/>
            </a:pPr>
            <a:r>
              <a:rPr lang="en-US" sz="2000" b="1" dirty="0">
                <a:solidFill>
                  <a:srgbClr val="F3C6CB"/>
                </a:solidFill>
                <a:latin typeface="Cambria" pitchFamily="34" charset="0"/>
                <a:ea typeface="Cambria" pitchFamily="34" charset="-122"/>
                <a:cs typeface="Cambria" pitchFamily="34" charset="-120"/>
              </a:rPr>
              <a:t>JANUARY 3</a:t>
            </a:r>
            <a:endParaRPr lang="en-US" sz="2000" dirty="0"/>
          </a:p>
          <a:p>
            <a:pPr indent="0" marL="0">
              <a:buNone/>
            </a:pPr>
            <a:endParaRPr lang="en-US" sz="2000" dirty="0"/>
          </a:p>
          <a:p>
            <a:pPr indent="0" marL="0">
              <a:buNone/>
            </a:pPr>
            <a:r>
              <a:rPr lang="en-US" sz="1150" dirty="0">
                <a:solidFill>
                  <a:srgbClr val="FFFFFF"/>
                </a:solidFill>
                <a:latin typeface="Calibri" pitchFamily="34" charset="0"/>
                <a:ea typeface="Calibri" pitchFamily="34" charset="-122"/>
                <a:cs typeface="Calibri" pitchFamily="34" charset="-120"/>
              </a:rPr>
              <a:t>The Constitution makes each new House the judge of its own members’ elections; no court reviews the judgment. In practice: contested seat certifications from November, arriving before a chamber that reviews itself. No member has threatened to use it, and this deck predicts nothing. It notes only that the “contaminated rolls” file such a channel would consume is being built now — and the answer to a records claim is a better record, kept in advance.</a:t>
            </a:r>
            <a:endParaRPr lang="en-US" sz="2000" dirty="0"/>
          </a:p>
        </p:txBody>
      </p:sp>
      <p:sp>
        <p:nvSpPr>
          <p:cNvPr id="7" name="Text 5"/>
          <p:cNvSpPr/>
          <p:nvPr/>
        </p:nvSpPr>
        <p:spPr>
          <a:xfrm>
            <a:off x="548640" y="4480560"/>
            <a:ext cx="8046720" cy="411480"/>
          </a:xfrm>
          <a:prstGeom prst="rect">
            <a:avLst/>
          </a:prstGeom>
          <a:noFill/>
          <a:ln/>
        </p:spPr>
        <p:txBody>
          <a:bodyPr wrap="square" rtlCol="0" anchor="ctr"/>
          <a:lstStyle/>
          <a:p>
            <a:pPr algn="ctr" indent="0" marL="0">
              <a:buNone/>
            </a:pPr>
            <a:r>
              <a:rPr lang="en-US" sz="1250" i="1" dirty="0">
                <a:solidFill>
                  <a:srgbClr val="C9D3E4"/>
                </a:solidFill>
                <a:latin typeface="Calibri" pitchFamily="34" charset="0"/>
                <a:ea typeface="Calibri" pitchFamily="34" charset="-122"/>
                <a:cs typeface="Calibri" pitchFamily="34" charset="-120"/>
              </a:rPr>
              <a:t>The record’s one consistent finding: lasting harm happens where nothing stands in the way. Everything else on this calendar still has someone standing there — these two dates don’t. That is what the title asks.</a:t>
            </a:r>
            <a:endParaRPr lang="en-US" sz="1250" dirty="0"/>
          </a:p>
        </p:txBody>
      </p:sp>
      <p:sp>
        <p:nvSpPr>
          <p:cNvPr id="8" name="TextBox 7"/>
          <p:cNvSpPr txBox="1"/>
          <p:nvPr/>
        </p:nvSpPr>
        <p:spPr>
          <a:xfrm>
            <a:off x="5989320" y="4946904"/>
            <a:ext cx="2651760" cy="164592"/>
          </a:xfrm>
          <a:prstGeom prst="rect">
            <a:avLst/>
          </a:prstGeom>
          <a:noFill/>
        </p:spPr>
        <p:txBody>
          <a:bodyPr wrap="none">
            <a:spAutoFit/>
          </a:bodyPr>
          <a:lstStyle/>
          <a:p>
            <a:pPr algn="r"/>
            <a:r>
              <a:rPr sz="700">
                <a:solidFill>
                  <a:srgbClr val="C6CEDB"/>
                </a:solidFill>
                <a:latin typeface="Calibri"/>
              </a:rPr>
              <a:t>WORKING DRAFT · JULY 2026</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7F6F4"/>
        </a:solidFill>
      </p:bgPr>
    </p:bg>
    <p:spTree>
      <p:nvGrpSpPr>
        <p:cNvPr id="1" name=""/>
        <p:cNvGrpSpPr/>
        <p:nvPr/>
      </p:nvGrpSpPr>
      <p:grpSpPr>
        <a:xfrm>
          <a:off x="0" y="0"/>
          <a:ext cx="0" cy="0"/>
          <a:chOff x="0" y="0"/>
          <a:chExt cx="0" cy="0"/>
        </a:xfrm>
      </p:grpSpPr>
      <p:sp>
        <p:nvSpPr>
          <p:cNvPr id="2" name="Text 0"/>
          <p:cNvSpPr/>
          <p:nvPr/>
        </p:nvSpPr>
        <p:spPr>
          <a:xfrm>
            <a:off x="548640" y="411480"/>
            <a:ext cx="8046720" cy="548640"/>
          </a:xfrm>
          <a:prstGeom prst="rect">
            <a:avLst/>
          </a:prstGeom>
          <a:noFill/>
          <a:ln/>
        </p:spPr>
        <p:txBody>
          <a:bodyPr wrap="square" rtlCol="0" anchor="ctr"/>
          <a:lstStyle/>
          <a:p>
            <a:pPr indent="0" marL="0">
              <a:buNone/>
            </a:pPr>
            <a:r>
              <a:rPr lang="en-US" sz="2800" b="1" dirty="0">
                <a:solidFill>
                  <a:srgbClr val="1C1C1C"/>
                </a:solidFill>
                <a:latin typeface="Cambria" pitchFamily="34" charset="0"/>
                <a:ea typeface="Cambria" pitchFamily="34" charset="-122"/>
                <a:cs typeface="Cambria" pitchFamily="34" charset="-120"/>
              </a:rPr>
              <a:t>What the bluster is covering</a:t>
            </a:r>
            <a:endParaRPr lang="en-US" sz="2800" dirty="0"/>
          </a:p>
        </p:txBody>
      </p:sp>
      <p:sp>
        <p:nvSpPr>
          <p:cNvPr id="3" name="Shape 1"/>
          <p:cNvSpPr/>
          <p:nvPr/>
        </p:nvSpPr>
        <p:spPr>
          <a:xfrm>
            <a:off x="548640" y="1051560"/>
            <a:ext cx="8046720" cy="868680"/>
          </a:xfrm>
          <a:prstGeom prst="roundRect">
            <a:avLst>
              <a:gd name="adj" fmla="val 7368"/>
            </a:avLst>
          </a:prstGeom>
          <a:solidFill>
            <a:srgbClr val="48546E"/>
          </a:solidFill>
          <a:ln/>
        </p:spPr>
      </p:sp>
      <p:sp>
        <p:nvSpPr>
          <p:cNvPr id="4" name="Text 2"/>
          <p:cNvSpPr/>
          <p:nvPr/>
        </p:nvSpPr>
        <p:spPr>
          <a:xfrm>
            <a:off x="777240" y="1143000"/>
            <a:ext cx="7589520" cy="713232"/>
          </a:xfrm>
          <a:prstGeom prst="rect">
            <a:avLst/>
          </a:prstGeom>
          <a:noFill/>
          <a:ln/>
        </p:spPr>
        <p:txBody>
          <a:bodyPr wrap="square" rtlCol="0" anchor="ctr"/>
          <a:lstStyle/>
          <a:p>
            <a:pPr indent="0" marL="0">
              <a:buNone/>
            </a:pPr>
            <a:r>
              <a:rPr lang="en-US" sz="1600" b="1" dirty="0">
                <a:solidFill>
                  <a:srgbClr val="FFFFFF"/>
                </a:solidFill>
                <a:latin typeface="Cambria" pitchFamily="34" charset="0"/>
                <a:ea typeface="Cambria" pitchFamily="34" charset="-122"/>
                <a:cs typeface="Cambria" pitchFamily="34" charset="-120"/>
              </a:rPr>
              <a:t>The thing in progress is not a bill. It is a records case against November, assembled in advance while the bill fails loudly in the foreground.</a:t>
            </a:r>
            <a:endParaRPr lang="en-US" sz="1600" dirty="0"/>
          </a:p>
        </p:txBody>
      </p:sp>
      <p:sp>
        <p:nvSpPr>
          <p:cNvPr id="5" name="Shape 3"/>
          <p:cNvSpPr/>
          <p:nvPr/>
        </p:nvSpPr>
        <p:spPr>
          <a:xfrm>
            <a:off x="548640" y="1965960"/>
            <a:ext cx="3931920" cy="1042416"/>
          </a:xfrm>
          <a:prstGeom prst="roundRect">
            <a:avLst>
              <a:gd name="adj" fmla="val 6140"/>
            </a:avLst>
          </a:prstGeom>
          <a:solidFill>
            <a:srgbClr val="EDF1F7"/>
          </a:solidFill>
          <a:ln/>
          <a:effectLst>
            <a:outerShdw sx="100000" sy="100000" kx="0" ky="0" algn="bl" rotWithShape="0" blurRad="76200" dist="25400" dir="2700000">
              <a:srgbClr val="000000">
                <a:alpha val="13000"/>
              </a:srgbClr>
            </a:outerShdw>
          </a:effectLst>
        </p:spPr>
      </p:sp>
      <p:sp>
        <p:nvSpPr>
          <p:cNvPr id="6" name="Text 4"/>
          <p:cNvSpPr/>
          <p:nvPr/>
        </p:nvSpPr>
        <p:spPr>
          <a:xfrm>
            <a:off x="731520" y="2029968"/>
            <a:ext cx="3611880" cy="932688"/>
          </a:xfrm>
          <a:prstGeom prst="rect">
            <a:avLst/>
          </a:prstGeom>
          <a:noFill/>
          <a:ln/>
        </p:spPr>
        <p:txBody>
          <a:bodyPr wrap="square" rtlCol="0" anchor="t"/>
          <a:lstStyle/>
          <a:p>
            <a:pPr indent="0" marL="0">
              <a:buNone/>
            </a:pPr>
            <a:r>
              <a:rPr lang="en-US" sz="1200" b="1" dirty="0">
                <a:solidFill>
                  <a:srgbClr val="990011"/>
                </a:solidFill>
                <a:latin typeface="Calibri" pitchFamily="34" charset="0"/>
                <a:ea typeface="Calibri" pitchFamily="34" charset="-122"/>
                <a:cs typeface="Calibri" pitchFamily="34" charset="-120"/>
              </a:rPr>
              <a:t>The rolls are being worked now</a:t>
            </a:r>
            <a:endParaRPr lang="en-US" sz="1200" dirty="0"/>
          </a:p>
          <a:p>
            <a:pPr indent="0" marL="0">
              <a:buNone/>
            </a:pPr>
            <a:r>
              <a:rPr lang="en-US" sz="960" dirty="0">
                <a:solidFill>
                  <a:srgbClr val="1C1C1C"/>
                </a:solidFill>
                <a:latin typeface="Calibri" pitchFamily="34" charset="0"/>
                <a:ea typeface="Calibri" pitchFamily="34" charset="-122"/>
                <a:cs typeface="Calibri" pitchFamily="34" charset="-120"/>
              </a:rPr>
              <a:t>67 million screened, hundreds of thousands cancelled, five state laws in force — a system under competing court orders, still running.</a:t>
            </a:r>
            <a:endParaRPr lang="en-US" sz="1200" dirty="0"/>
          </a:p>
        </p:txBody>
      </p:sp>
      <p:sp>
        <p:nvSpPr>
          <p:cNvPr id="7" name="Shape 5"/>
          <p:cNvSpPr/>
          <p:nvPr/>
        </p:nvSpPr>
        <p:spPr>
          <a:xfrm>
            <a:off x="4754880" y="1965960"/>
            <a:ext cx="3931920" cy="1042416"/>
          </a:xfrm>
          <a:prstGeom prst="roundRect">
            <a:avLst>
              <a:gd name="adj" fmla="val 6140"/>
            </a:avLst>
          </a:prstGeom>
          <a:solidFill>
            <a:srgbClr val="EDF1F7"/>
          </a:solidFill>
          <a:ln/>
          <a:effectLst>
            <a:outerShdw sx="100000" sy="100000" kx="0" ky="0" algn="bl" rotWithShape="0" blurRad="76200" dist="25400" dir="2700000">
              <a:srgbClr val="000000">
                <a:alpha val="13000"/>
              </a:srgbClr>
            </a:outerShdw>
          </a:effectLst>
        </p:spPr>
      </p:sp>
      <p:sp>
        <p:nvSpPr>
          <p:cNvPr id="8" name="Text 6"/>
          <p:cNvSpPr/>
          <p:nvPr/>
        </p:nvSpPr>
        <p:spPr>
          <a:xfrm>
            <a:off x="4937760" y="2029968"/>
            <a:ext cx="3611880" cy="932688"/>
          </a:xfrm>
          <a:prstGeom prst="rect">
            <a:avLst/>
          </a:prstGeom>
          <a:noFill/>
          <a:ln/>
        </p:spPr>
        <p:txBody>
          <a:bodyPr wrap="square" rtlCol="0" anchor="t"/>
          <a:lstStyle/>
          <a:p>
            <a:pPr indent="0" marL="0">
              <a:buNone/>
            </a:pPr>
            <a:r>
              <a:rPr lang="en-US" sz="1200" b="1" dirty="0">
                <a:solidFill>
                  <a:srgbClr val="990011"/>
                </a:solidFill>
                <a:latin typeface="Calibri" pitchFamily="34" charset="0"/>
                <a:ea typeface="Calibri" pitchFamily="34" charset="-122"/>
                <a:cs typeface="Calibri" pitchFamily="34" charset="-120"/>
              </a:rPr>
              <a:t>The offices are being converted now</a:t>
            </a:r>
            <a:endParaRPr lang="en-US" sz="1200" dirty="0"/>
          </a:p>
          <a:p>
            <a:pPr indent="0" marL="0">
              <a:buNone/>
            </a:pPr>
            <a:r>
              <a:rPr lang="en-US" sz="960" dirty="0">
                <a:solidFill>
                  <a:srgbClr val="1C1C1C"/>
                </a:solidFill>
                <a:latin typeface="Calibri" pitchFamily="34" charset="0"/>
                <a:ea typeface="Calibri" pitchFamily="34" charset="-122"/>
                <a:cs typeface="Calibri" pitchFamily="34" charset="-120"/>
              </a:rPr>
              <a:t>The enforcement unit argues the other side; the 2020 investigators are the ones under investigation.</a:t>
            </a:r>
            <a:endParaRPr lang="en-US" sz="1200" dirty="0"/>
          </a:p>
        </p:txBody>
      </p:sp>
      <p:sp>
        <p:nvSpPr>
          <p:cNvPr id="9" name="Shape 7"/>
          <p:cNvSpPr/>
          <p:nvPr/>
        </p:nvSpPr>
        <p:spPr>
          <a:xfrm>
            <a:off x="548640" y="3136392"/>
            <a:ext cx="3931920" cy="1042416"/>
          </a:xfrm>
          <a:prstGeom prst="roundRect">
            <a:avLst>
              <a:gd name="adj" fmla="val 6140"/>
            </a:avLst>
          </a:prstGeom>
          <a:solidFill>
            <a:srgbClr val="EDF1F7"/>
          </a:solidFill>
          <a:ln/>
          <a:effectLst>
            <a:outerShdw sx="100000" sy="100000" kx="0" ky="0" algn="bl" rotWithShape="0" blurRad="76200" dist="25400" dir="2700000">
              <a:srgbClr val="000000">
                <a:alpha val="13000"/>
              </a:srgbClr>
            </a:outerShdw>
          </a:effectLst>
        </p:spPr>
      </p:sp>
      <p:sp>
        <p:nvSpPr>
          <p:cNvPr id="10" name="Text 8"/>
          <p:cNvSpPr/>
          <p:nvPr/>
        </p:nvSpPr>
        <p:spPr>
          <a:xfrm>
            <a:off x="731520" y="3200400"/>
            <a:ext cx="3611880" cy="932688"/>
          </a:xfrm>
          <a:prstGeom prst="rect">
            <a:avLst/>
          </a:prstGeom>
          <a:noFill/>
          <a:ln/>
        </p:spPr>
        <p:txBody>
          <a:bodyPr wrap="square" rtlCol="0" anchor="t"/>
          <a:lstStyle/>
          <a:p>
            <a:pPr indent="0" marL="0">
              <a:buNone/>
            </a:pPr>
            <a:r>
              <a:rPr lang="en-US" sz="1200" b="1" dirty="0">
                <a:solidFill>
                  <a:srgbClr val="990011"/>
                </a:solidFill>
                <a:latin typeface="Calibri" pitchFamily="34" charset="0"/>
                <a:ea typeface="Calibri" pitchFamily="34" charset="-122"/>
                <a:cs typeface="Calibri" pitchFamily="34" charset="-120"/>
              </a:rPr>
              <a:t>The justification is being written now</a:t>
            </a:r>
            <a:endParaRPr lang="en-US" sz="1200" dirty="0"/>
          </a:p>
          <a:p>
            <a:pPr indent="0" marL="0">
              <a:buNone/>
            </a:pPr>
            <a:r>
              <a:rPr lang="en-US" sz="960" dirty="0">
                <a:solidFill>
                  <a:srgbClr val="1C1C1C"/>
                </a:solidFill>
                <a:latin typeface="Calibri" pitchFamily="34" charset="0"/>
                <a:ea typeface="Calibri" pitchFamily="34" charset="-122"/>
                <a:cs typeface="Calibri" pitchFamily="34" charset="-120"/>
              </a:rPr>
              <a:t>A task force on “voting machine” documents, a Florida grand jury on the 2020 file, the Venezuela claims re-posted from the top.</a:t>
            </a:r>
            <a:endParaRPr lang="en-US" sz="1200" dirty="0"/>
          </a:p>
        </p:txBody>
      </p:sp>
      <p:sp>
        <p:nvSpPr>
          <p:cNvPr id="11" name="Shape 9"/>
          <p:cNvSpPr/>
          <p:nvPr/>
        </p:nvSpPr>
        <p:spPr>
          <a:xfrm>
            <a:off x="4754880" y="3136392"/>
            <a:ext cx="3931920" cy="1042416"/>
          </a:xfrm>
          <a:prstGeom prst="roundRect">
            <a:avLst>
              <a:gd name="adj" fmla="val 6140"/>
            </a:avLst>
          </a:prstGeom>
          <a:solidFill>
            <a:srgbClr val="EDF1F7"/>
          </a:solidFill>
          <a:ln/>
          <a:effectLst>
            <a:outerShdw sx="100000" sy="100000" kx="0" ky="0" algn="bl" rotWithShape="0" blurRad="76200" dist="25400" dir="2700000">
              <a:srgbClr val="000000">
                <a:alpha val="13000"/>
              </a:srgbClr>
            </a:outerShdw>
          </a:effectLst>
        </p:spPr>
      </p:sp>
      <p:sp>
        <p:nvSpPr>
          <p:cNvPr id="12" name="Text 10"/>
          <p:cNvSpPr/>
          <p:nvPr/>
        </p:nvSpPr>
        <p:spPr>
          <a:xfrm>
            <a:off x="4937760" y="3200400"/>
            <a:ext cx="3611880" cy="932688"/>
          </a:xfrm>
          <a:prstGeom prst="rect">
            <a:avLst/>
          </a:prstGeom>
          <a:noFill/>
          <a:ln/>
        </p:spPr>
        <p:txBody>
          <a:bodyPr wrap="square" rtlCol="0" anchor="t"/>
          <a:lstStyle/>
          <a:p>
            <a:pPr indent="0" marL="0">
              <a:buNone/>
            </a:pPr>
            <a:r>
              <a:rPr lang="en-US" sz="1200" b="1" dirty="0">
                <a:solidFill>
                  <a:srgbClr val="990011"/>
                </a:solidFill>
                <a:latin typeface="Calibri" pitchFamily="34" charset="0"/>
                <a:ea typeface="Calibri" pitchFamily="34" charset="-122"/>
                <a:cs typeface="Calibri" pitchFamily="34" charset="-120"/>
              </a:rPr>
              <a:t>The leverage dates are set</a:t>
            </a:r>
            <a:endParaRPr lang="en-US" sz="1200" dirty="0"/>
          </a:p>
          <a:p>
            <a:pPr indent="0" marL="0">
              <a:buNone/>
            </a:pPr>
            <a:r>
              <a:rPr lang="en-US" sz="960" dirty="0">
                <a:solidFill>
                  <a:srgbClr val="1C1C1C"/>
                </a:solidFill>
                <a:latin typeface="Calibri" pitchFamily="34" charset="0"/>
                <a:ea typeface="Calibri" pitchFamily="34" charset="-122"/>
                <a:cs typeface="Calibri" pitchFamily="34" charset="-120"/>
              </a:rPr>
              <a:t>Funding expires September 30; the deciding ruling waits until after the election; the new House judges its own seats.</a:t>
            </a:r>
            <a:endParaRPr lang="en-US" sz="1200" dirty="0"/>
          </a:p>
        </p:txBody>
      </p:sp>
      <p:sp>
        <p:nvSpPr>
          <p:cNvPr id="13" name="Shape 11"/>
          <p:cNvSpPr/>
          <p:nvPr/>
        </p:nvSpPr>
        <p:spPr>
          <a:xfrm>
            <a:off x="548640" y="4370832"/>
            <a:ext cx="8046720" cy="658368"/>
          </a:xfrm>
          <a:prstGeom prst="roundRect">
            <a:avLst>
              <a:gd name="adj" fmla="val 8333"/>
            </a:avLst>
          </a:prstGeom>
          <a:solidFill>
            <a:srgbClr val="48546E"/>
          </a:solidFill>
          <a:ln/>
        </p:spPr>
      </p:sp>
      <p:sp>
        <p:nvSpPr>
          <p:cNvPr id="14" name="Text 12"/>
          <p:cNvSpPr/>
          <p:nvPr/>
        </p:nvSpPr>
        <p:spPr>
          <a:xfrm>
            <a:off x="777240" y="4425696"/>
            <a:ext cx="7589520" cy="548640"/>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The thing in progress is not a bill. It is a records case against November, assembled in advance — under competing court orders and still running. The bill failing loudly is what it sounds like while it works.</a:t>
            </a:r>
            <a:endParaRPr lang="en-US" sz="1300" dirty="0"/>
          </a:p>
        </p:txBody>
      </p:sp>
      <p:sp>
        <p:nvSpPr>
          <p:cNvPr id="15" name="TextBox 14"/>
          <p:cNvSpPr txBox="1"/>
          <p:nvPr/>
        </p:nvSpPr>
        <p:spPr>
          <a:xfrm>
            <a:off x="5989320" y="4946904"/>
            <a:ext cx="2651760" cy="164592"/>
          </a:xfrm>
          <a:prstGeom prst="rect">
            <a:avLst/>
          </a:prstGeom>
          <a:noFill/>
        </p:spPr>
        <p:txBody>
          <a:bodyPr wrap="none">
            <a:spAutoFit/>
          </a:bodyPr>
          <a:lstStyle/>
          <a:p>
            <a:pPr algn="r"/>
            <a:r>
              <a:rPr sz="700">
                <a:solidFill>
                  <a:srgbClr val="9AA1AF"/>
                </a:solidFill>
                <a:latin typeface="Calibri"/>
              </a:rPr>
              <a:t>WORKING DRAFT · JULY 2026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5C0009"/>
        </a:solidFill>
      </p:bgPr>
    </p:bg>
    <p:spTree>
      <p:nvGrpSpPr>
        <p:cNvPr id="1" name=""/>
        <p:cNvGrpSpPr/>
        <p:nvPr/>
      </p:nvGrpSpPr>
      <p:grpSpPr>
        <a:xfrm>
          <a:off x="0" y="0"/>
          <a:ext cx="0" cy="0"/>
          <a:chOff x="0" y="0"/>
          <a:chExt cx="0" cy="0"/>
        </a:xfrm>
      </p:grpSpPr>
      <p:sp>
        <p:nvSpPr>
          <p:cNvPr id="2" name="Text 0"/>
          <p:cNvSpPr/>
          <p:nvPr/>
        </p:nvSpPr>
        <p:spPr>
          <a:xfrm>
            <a:off x="548640" y="502920"/>
            <a:ext cx="8046720" cy="502920"/>
          </a:xfrm>
          <a:prstGeom prst="rect">
            <a:avLst/>
          </a:prstGeom>
          <a:noFill/>
          <a:ln/>
        </p:spPr>
        <p:txBody>
          <a:bodyPr wrap="square" rtlCol="0" anchor="ctr"/>
          <a:lstStyle/>
          <a:p>
            <a:pPr indent="0" marL="0">
              <a:buNone/>
            </a:pPr>
            <a:r>
              <a:rPr lang="en-US" sz="1800" dirty="0">
                <a:solidFill>
                  <a:srgbClr val="F3C6CB"/>
                </a:solidFill>
                <a:latin typeface="Calibri" pitchFamily="34" charset="0"/>
                <a:ea typeface="Calibri" pitchFamily="34" charset="-122"/>
                <a:cs typeface="Calibri" pitchFamily="34" charset="-120"/>
              </a:rPr>
              <a:t>One alarm, reserved for this</a:t>
            </a:r>
            <a:endParaRPr lang="en-US" sz="1800" dirty="0"/>
          </a:p>
        </p:txBody>
      </p:sp>
      <p:sp>
        <p:nvSpPr>
          <p:cNvPr id="3" name="Text 1"/>
          <p:cNvSpPr/>
          <p:nvPr/>
        </p:nvSpPr>
        <p:spPr>
          <a:xfrm>
            <a:off x="548640" y="1234440"/>
            <a:ext cx="8046720" cy="2194560"/>
          </a:xfrm>
          <a:prstGeom prst="rect">
            <a:avLst/>
          </a:prstGeom>
          <a:noFill/>
          <a:ln/>
        </p:spPr>
        <p:txBody>
          <a:bodyPr wrap="square" rtlCol="0" anchor="ctr"/>
          <a:lstStyle/>
          <a:p>
            <a:pPr algn="ctr" indent="0" marL="0">
              <a:lnSpc>
                <a:spcPts val="4200"/>
              </a:lnSpc>
              <a:buNone/>
            </a:pPr>
            <a:r>
              <a:rPr lang="en-US" sz="3100" b="1" dirty="0">
                <a:solidFill>
                  <a:srgbClr val="FFFFFF"/>
                </a:solidFill>
                <a:latin typeface="Cambria" pitchFamily="34" charset="0"/>
                <a:ea typeface="Cambria" pitchFamily="34" charset="-122"/>
                <a:cs typeface="Cambria" pitchFamily="34" charset="-120"/>
              </a:rPr>
              <a:t>“The federal government has knowingly trampled</a:t>
            </a:r>
            <a:endParaRPr lang="en-US" sz="3100" dirty="0"/>
          </a:p>
          <a:p>
            <a:pPr algn="ctr" indent="0" marL="0">
              <a:lnSpc>
                <a:spcPts val="4200"/>
              </a:lnSpc>
              <a:buNone/>
            </a:pPr>
            <a:r>
              <a:rPr lang="en-US" sz="3100" b="1" dirty="0">
                <a:solidFill>
                  <a:srgbClr val="FFFFFF"/>
                </a:solidFill>
                <a:latin typeface="Cambria" pitchFamily="34" charset="0"/>
                <a:ea typeface="Cambria" pitchFamily="34" charset="-122"/>
                <a:cs typeface="Cambria" pitchFamily="34" charset="-120"/>
              </a:rPr>
              <a:t>on the privacy rights of American citizens</a:t>
            </a:r>
            <a:endParaRPr lang="en-US" sz="3100" dirty="0"/>
          </a:p>
          <a:p>
            <a:pPr algn="ctr" indent="0" marL="0">
              <a:lnSpc>
                <a:spcPts val="4200"/>
              </a:lnSpc>
              <a:buNone/>
            </a:pPr>
            <a:r>
              <a:rPr lang="en-US" sz="3100" b="1" dirty="0">
                <a:solidFill>
                  <a:srgbClr val="FFFFFF"/>
                </a:solidFill>
                <a:latin typeface="Cambria" pitchFamily="34" charset="0"/>
                <a:ea typeface="Cambria" pitchFamily="34" charset="-122"/>
                <a:cs typeface="Cambria" pitchFamily="34" charset="-120"/>
              </a:rPr>
              <a:t>in a manner that threatens</a:t>
            </a:r>
            <a:endParaRPr lang="en-US" sz="3100" dirty="0"/>
          </a:p>
          <a:p>
            <a:pPr algn="ctr" indent="0" marL="0">
              <a:lnSpc>
                <a:spcPts val="4200"/>
              </a:lnSpc>
              <a:buNone/>
            </a:pPr>
            <a:r>
              <a:rPr lang="en-US" sz="3100" b="1" dirty="0">
                <a:solidFill>
                  <a:srgbClr val="FFFFFF"/>
                </a:solidFill>
                <a:latin typeface="Cambria" pitchFamily="34" charset="0"/>
                <a:ea typeface="Cambria" pitchFamily="34" charset="-122"/>
                <a:cs typeface="Cambria" pitchFamily="34" charset="-120"/>
              </a:rPr>
              <a:t>the sacred right to vote.”</a:t>
            </a:r>
            <a:endParaRPr lang="en-US" sz="3100" dirty="0"/>
          </a:p>
        </p:txBody>
      </p:sp>
      <p:sp>
        <p:nvSpPr>
          <p:cNvPr id="4" name="Text 2"/>
          <p:cNvSpPr/>
          <p:nvPr/>
        </p:nvSpPr>
        <p:spPr>
          <a:xfrm>
            <a:off x="914400" y="3657600"/>
            <a:ext cx="7315200" cy="1097280"/>
          </a:xfrm>
          <a:prstGeom prst="rect">
            <a:avLst/>
          </a:prstGeom>
          <a:noFill/>
          <a:ln/>
        </p:spPr>
        <p:txBody>
          <a:bodyPr wrap="square" rtlCol="0" anchor="t"/>
          <a:lstStyle/>
          <a:p>
            <a:pPr algn="ctr" indent="0" marL="0">
              <a:buNone/>
            </a:pPr>
            <a:r>
              <a:rPr lang="en-US" sz="1700" b="1" dirty="0">
                <a:solidFill>
                  <a:srgbClr val="F3C6CB"/>
                </a:solidFill>
                <a:latin typeface="Calibri" pitchFamily="34" charset="0"/>
                <a:ea typeface="Calibri" pitchFamily="34" charset="-122"/>
                <a:cs typeface="Calibri" pitchFamily="34" charset="-120"/>
              </a:rPr>
              <a:t>A sitting federal judge. In a ruling. June 22, 2026. About a system still running under competing court orders.</a:t>
            </a:r>
            <a:endParaRPr lang="en-US" sz="1700" dirty="0"/>
          </a:p>
          <a:p>
            <a:pPr algn="ctr" indent="0" marL="0">
              <a:buNone/>
            </a:pPr>
            <a:r>
              <a:rPr lang="en-US" sz="1400" dirty="0">
                <a:solidFill>
                  <a:srgbClr val="C9D3E4"/>
                </a:solidFill>
                <a:latin typeface="Calibri" pitchFamily="34" charset="0"/>
                <a:ea typeface="Calibri" pitchFamily="34" charset="-122"/>
                <a:cs typeface="Calibri" pitchFamily="34" charset="-120"/>
              </a:rPr>
              <a:t>Not our words. Not a prediction. The one alarm this deck sounds — because it is the one the record sounds itself.</a:t>
            </a:r>
            <a:endParaRPr lang="en-US" sz="1700" dirty="0"/>
          </a:p>
          <a:p>
            <a:pPr algn="ctr" indent="0" marL="0">
              <a:buNone/>
            </a:pPr>
            <a:r>
              <a:rPr lang="en-US" sz="1150" i="1" dirty="0">
                <a:solidFill>
                  <a:srgbClr val="B98F96"/>
                </a:solidFill>
                <a:latin typeface="Calibri" pitchFamily="34" charset="0"/>
                <a:ea typeface="Calibri" pitchFamily="34" charset="-122"/>
                <a:cs typeface="Calibri" pitchFamily="34" charset="-120"/>
              </a:rPr>
              <a:t>What can be done with this record is a separate document.</a:t>
            </a:r>
            <a:endParaRPr lang="en-US" sz="1700" dirty="0"/>
          </a:p>
        </p:txBody>
      </p:sp>
      <p:sp>
        <p:nvSpPr>
          <p:cNvPr id="5" name="TextBox 4"/>
          <p:cNvSpPr txBox="1"/>
          <p:nvPr/>
        </p:nvSpPr>
        <p:spPr>
          <a:xfrm>
            <a:off x="5989320" y="4946904"/>
            <a:ext cx="2651760" cy="164592"/>
          </a:xfrm>
          <a:prstGeom prst="rect">
            <a:avLst/>
          </a:prstGeom>
          <a:noFill/>
        </p:spPr>
        <p:txBody>
          <a:bodyPr wrap="none">
            <a:spAutoFit/>
          </a:bodyPr>
          <a:lstStyle/>
          <a:p>
            <a:pPr algn="r"/>
            <a:r>
              <a:rPr sz="700">
                <a:solidFill>
                  <a:srgbClr val="C6CEDB"/>
                </a:solidFill>
                <a:latin typeface="Calibri"/>
              </a:rPr>
              <a:t>WORKING DRAFT · JULY 2026</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7F6F4"/>
        </a:solidFill>
      </p:bgPr>
    </p:bg>
    <p:spTree>
      <p:nvGrpSpPr>
        <p:cNvPr id="1" name=""/>
        <p:cNvGrpSpPr/>
        <p:nvPr/>
      </p:nvGrpSpPr>
      <p:grpSpPr>
        <a:xfrm>
          <a:off x="0" y="0"/>
          <a:ext cx="0" cy="0"/>
          <a:chOff x="0" y="0"/>
          <a:chExt cx="0" cy="0"/>
        </a:xfrm>
      </p:grpSpPr>
      <p:sp>
        <p:nvSpPr>
          <p:cNvPr id="2" name="Text 0"/>
          <p:cNvSpPr/>
          <p:nvPr/>
        </p:nvSpPr>
        <p:spPr>
          <a:xfrm>
            <a:off x="548640" y="411480"/>
            <a:ext cx="8046720" cy="548640"/>
          </a:xfrm>
          <a:prstGeom prst="rect">
            <a:avLst/>
          </a:prstGeom>
          <a:noFill/>
          <a:ln/>
        </p:spPr>
        <p:txBody>
          <a:bodyPr wrap="square" rtlCol="0" anchor="ctr"/>
          <a:lstStyle/>
          <a:p>
            <a:pPr indent="0" marL="0">
              <a:buNone/>
            </a:pPr>
            <a:r>
              <a:rPr lang="en-US" sz="3000" b="1" dirty="0">
                <a:solidFill>
                  <a:srgbClr val="1C1C1C"/>
                </a:solidFill>
                <a:latin typeface="Cambria" pitchFamily="34" charset="0"/>
                <a:ea typeface="Cambria" pitchFamily="34" charset="-122"/>
                <a:cs typeface="Cambria" pitchFamily="34" charset="-120"/>
              </a:rPr>
              <a:t>Dates and sources</a:t>
            </a:r>
            <a:endParaRPr lang="en-US" sz="3000" dirty="0"/>
          </a:p>
        </p:txBody>
      </p:sp>
      <p:sp>
        <p:nvSpPr>
          <p:cNvPr id="3" name="Text 1"/>
          <p:cNvSpPr/>
          <p:nvPr/>
        </p:nvSpPr>
        <p:spPr>
          <a:xfrm>
            <a:off x="548640" y="1143000"/>
            <a:ext cx="8046720" cy="3749040"/>
          </a:xfrm>
          <a:prstGeom prst="rect">
            <a:avLst/>
          </a:prstGeom>
          <a:noFill/>
          <a:ln/>
        </p:spPr>
        <p:txBody>
          <a:bodyPr wrap="square" rtlCol="0" anchor="t"/>
          <a:lstStyle/>
          <a:p>
            <a:pPr indent="0" marL="0">
              <a:buNone/>
            </a:pPr>
            <a:r>
              <a:rPr lang="en-US" sz="1300" b="1" dirty="0">
                <a:solidFill>
                  <a:srgbClr val="1C1C1C"/>
                </a:solidFill>
                <a:latin typeface="Calibri" pitchFamily="34" charset="0"/>
                <a:ea typeface="Calibri" pitchFamily="34" charset="-122"/>
                <a:cs typeface="Calibri" pitchFamily="34" charset="-120"/>
              </a:rPr>
              <a:t>Every claim above traces to a court record, government document, official data, or named reporting:</a:t>
            </a:r>
            <a:endParaRPr lang="en-US" sz="1300" dirty="0"/>
          </a:p>
          <a:p>
            <a:pPr indent="0" marL="0">
              <a:buNone/>
            </a:pPr>
            <a:r>
              <a:rPr lang="en-US" sz="1050" dirty="0">
                <a:solidFill>
                  <a:srgbClr val="1C1C1C"/>
                </a:solidFill>
                <a:latin typeface="Calibri" pitchFamily="34" charset="0"/>
                <a:ea typeface="Calibri" pitchFamily="34" charset="-122"/>
                <a:cs typeface="Calibri" pitchFamily="34" charset="-120"/>
              </a:rPr>
              <a:t>the on-camera July 26, 2024 and July 4, 2026 statements (C-SPAN; Newsweek transcript); the dated June 18–July 7, 2026 chronology (Truth Social; NBC, The Hill, Roll Call); the June 20–30 War Room statements and the June 29 “predicate” remarks verbatim (Media Matters transcripts, June 29–30, 2026; reach per Brookings, “Audible Reckoning,” 2023); Bannon’s January 5, 2021 statement (H. Rept. 117-152); the January 2, 2021 call (recording; Washington Post); the Solomon task force (NBC News, June 30, 2026); the diGenova appointment (CBS, NBC, April 2026); the Pulte/Norton appointments (CNN, NYT, June 2026); emergency-powers catalog (~150 statutes, none reaching election administration — Brennan Center, Goitein) and the White House denial (PBS, Democracy Docket); the June 22 ruling (League of Women Voters v. DHS, D.D.C.) and the July 7 competing order (N.D. Fla.); the 96-orders finding (D. Minn., January 2026); the Georgia pleas, the 14 seditious-conspiracy convictions (10 jury verdicts, 4 guilty pleas — DOJ), the Fulton RICO indictment (O.C.G.A. §16-14-4) and its 2025 dismissal; the Dominion settlement (April 2023) and Freeman/Moss judgment (December 2023); the disbarments (N.Y., July 2024; D.C., September 2024); DHS/USCIS screening figures (AP, NPR) and county records (ProPublica, court filings); Georgia cancellation data (~478K flagged, ~471K cancelled — Secretary of State / AJC / litigation record); the Alabama 2024 and New Hampshire 2025 court records; the 10th Circuit’s Kansas findings; the October 30, 2024 Supreme Court order; the November 2025 pardons; the FY2027 funding record (Congress.gov); the women’s-burden record (Coalition for Open Democracy v. Scanlan, D.N.H., May 28, 2026 — the 15:1 finding; NH Campaign for Voting Rights tally; CAP/Pew 2023 name-change data; Brennan/UMD 21.3M survey; Chenoweth &amp; Marks, Foreign Affairs, 2022; Cable Act history, National Archives); the June 17 FISA post and June 18 filibuster post (Truth Social; CNBC, Newsweek, The Hill); the June 30 rule vote, 198–224, 14 Republicans crossing (The Hill, Breaking Defense); the parliamentarian demand and Thune’s refusal (The Hill, Fox Business, June 2026); the Schiltz order, 96 violations across 74 cases (D. Minn., Jan. 28, 2026; Bloomberg Law, NPR); the diGenova appointment and probe (NYT, CBS, Washington Examiner, April 2026); the Gabbard raid attendance and Senate testimony (CNN, AJC, March 18, 2026); the War Room and Daily Signal quotes (Media Matters transcripts; The Daily Signal, June 25, 2026); the EAC removals and the “They will be replaced” statement (ProPublica, CNN, NBC, July 9, 2026; the March 2025 EO directing the federal-form change); the July 10, 2026 refusal-to-sign post (Truth Social, per CNN, Axios, NPR, Mediaite verbatim) and the bill becoming law without signature (CBS, NPR, July 11, 2026)</a:t>
            </a:r>
            <a:endParaRPr lang="en-US" sz="1300" dirty="0"/>
          </a:p>
          <a:p>
            <a:pPr indent="0" marL="0">
              <a:buNone/>
            </a:pPr>
            <a:endParaRPr lang="en-US" sz="1300" dirty="0"/>
          </a:p>
          <a:p>
            <a:pPr indent="0" marL="0">
              <a:buNone/>
            </a:pPr>
            <a:r>
              <a:rPr lang="en-US" sz="1100" dirty="0">
                <a:solidFill>
                  <a:srgbClr val="1C1C1C"/>
                </a:solidFill>
                <a:latin typeface="Calibri" pitchFamily="34" charset="0"/>
                <a:ea typeface="Calibri" pitchFamily="34" charset="-122"/>
                <a:cs typeface="Calibri" pitchFamily="34" charset="-120"/>
              </a:rPr>
              <a:t>No election outcome is predicted. No motive is attributed — this reads statements, records, and the calendar. The strongest opposing case (rolls need maintenance; verification matters) is engaged in the working files: verification with a fast, fair cure is a debate worth having; a process with these error rates, this referee, and this clock is not that debate.</a:t>
            </a:r>
            <a:endParaRPr lang="en-US" sz="1300" dirty="0"/>
          </a:p>
          <a:p>
            <a:pPr indent="0" marL="0">
              <a:buNone/>
            </a:pPr>
            <a:endParaRPr lang="en-US" sz="1300" dirty="0"/>
          </a:p>
          <a:p>
            <a:pPr indent="0" marL="0">
              <a:buNone/>
            </a:pPr>
            <a:r>
              <a:rPr lang="en-US" sz="1000" i="1" dirty="0">
                <a:solidFill>
                  <a:srgbClr val="5A6478"/>
                </a:solidFill>
                <a:latin typeface="Calibri" pitchFamily="34" charset="0"/>
                <a:ea typeface="Calibri" pitchFamily="34" charset="-122"/>
                <a:cs typeface="Calibri" pitchFamily="34" charset="-120"/>
              </a:rPr>
              <a:t>Produced with substantial AI-assisted research under sole-author editorial direction.</a:t>
            </a:r>
            <a:endParaRPr lang="en-US" sz="1300" dirty="0"/>
          </a:p>
        </p:txBody>
      </p:sp>
      <p:sp>
        <p:nvSpPr>
          <p:cNvPr id="4" name="TextBox 3"/>
          <p:cNvSpPr txBox="1"/>
          <p:nvPr/>
        </p:nvSpPr>
        <p:spPr>
          <a:xfrm>
            <a:off x="5989320" y="4946904"/>
            <a:ext cx="2651760" cy="164592"/>
          </a:xfrm>
          <a:prstGeom prst="rect">
            <a:avLst/>
          </a:prstGeom>
          <a:noFill/>
        </p:spPr>
        <p:txBody>
          <a:bodyPr wrap="none">
            <a:spAutoFit/>
          </a:bodyPr>
          <a:lstStyle/>
          <a:p>
            <a:pPr algn="r"/>
            <a:r>
              <a:rPr sz="700">
                <a:solidFill>
                  <a:srgbClr val="9AA1AF"/>
                </a:solidFill>
                <a:latin typeface="Calibri"/>
              </a:rPr>
              <a:t>WORKING DRAFT · JULY 2026</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6F4"/>
        </a:solidFill>
      </p:bgPr>
    </p:bg>
    <p:spTree>
      <p:nvGrpSpPr>
        <p:cNvPr id="1" name=""/>
        <p:cNvGrpSpPr/>
        <p:nvPr/>
      </p:nvGrpSpPr>
      <p:grpSpPr>
        <a:xfrm>
          <a:off x="0" y="0"/>
          <a:ext cx="0" cy="0"/>
          <a:chOff x="0" y="0"/>
          <a:chExt cx="0" cy="0"/>
        </a:xfrm>
      </p:grpSpPr>
      <p:sp>
        <p:nvSpPr>
          <p:cNvPr id="2" name="Text 0"/>
          <p:cNvSpPr/>
          <p:nvPr/>
        </p:nvSpPr>
        <p:spPr>
          <a:xfrm>
            <a:off x="548640" y="384048"/>
            <a:ext cx="8046720" cy="548640"/>
          </a:xfrm>
          <a:prstGeom prst="rect">
            <a:avLst/>
          </a:prstGeom>
          <a:noFill/>
          <a:ln/>
        </p:spPr>
        <p:txBody>
          <a:bodyPr wrap="square" rtlCol="0" anchor="ctr"/>
          <a:lstStyle/>
          <a:p>
            <a:pPr indent="0" marL="0">
              <a:buNone/>
            </a:pPr>
            <a:r>
              <a:rPr lang="en-US" sz="2800" b="1" dirty="0">
                <a:solidFill>
                  <a:srgbClr val="1C1C1C"/>
                </a:solidFill>
                <a:latin typeface="Cambria" pitchFamily="34" charset="0"/>
                <a:ea typeface="Cambria" pitchFamily="34" charset="-122"/>
                <a:cs typeface="Cambria" pitchFamily="34" charset="-120"/>
              </a:rPr>
              <a:t>The plan is being said out loud</a:t>
            </a:r>
            <a:endParaRPr lang="en-US" sz="2800" dirty="0"/>
          </a:p>
        </p:txBody>
      </p:sp>
      <p:sp>
        <p:nvSpPr>
          <p:cNvPr id="3" name="Text 1"/>
          <p:cNvSpPr/>
          <p:nvPr/>
        </p:nvSpPr>
        <p:spPr>
          <a:xfrm>
            <a:off x="548640" y="1097280"/>
            <a:ext cx="868680" cy="457200"/>
          </a:xfrm>
          <a:prstGeom prst="rect">
            <a:avLst/>
          </a:prstGeom>
          <a:noFill/>
          <a:ln/>
        </p:spPr>
        <p:txBody>
          <a:bodyPr wrap="square" rtlCol="0" anchor="t"/>
          <a:lstStyle/>
          <a:p>
            <a:pPr indent="0" marL="0">
              <a:buNone/>
            </a:pPr>
            <a:r>
              <a:rPr lang="en-US" sz="1250" b="1" dirty="0">
                <a:solidFill>
                  <a:srgbClr val="990011"/>
                </a:solidFill>
                <a:latin typeface="Cambria" pitchFamily="34" charset="0"/>
                <a:ea typeface="Cambria" pitchFamily="34" charset="-122"/>
                <a:cs typeface="Cambria" pitchFamily="34" charset="-120"/>
              </a:rPr>
              <a:t>JUN 19</a:t>
            </a:r>
            <a:endParaRPr lang="en-US" sz="1250" dirty="0"/>
          </a:p>
        </p:txBody>
      </p:sp>
      <p:sp>
        <p:nvSpPr>
          <p:cNvPr id="4" name="Text 2"/>
          <p:cNvSpPr/>
          <p:nvPr/>
        </p:nvSpPr>
        <p:spPr>
          <a:xfrm>
            <a:off x="1463040" y="1097280"/>
            <a:ext cx="4297680" cy="457200"/>
          </a:xfrm>
          <a:prstGeom prst="rect">
            <a:avLst/>
          </a:prstGeom>
          <a:noFill/>
          <a:ln/>
        </p:spPr>
        <p:txBody>
          <a:bodyPr wrap="square" rtlCol="0" anchor="t"/>
          <a:lstStyle/>
          <a:p>
            <a:pPr indent="0" marL="0">
              <a:buNone/>
            </a:pPr>
            <a:r>
              <a:rPr lang="en-US" sz="1040" dirty="0">
                <a:solidFill>
                  <a:srgbClr val="1C1C1C"/>
                </a:solidFill>
                <a:latin typeface="Calibri" pitchFamily="34" charset="0"/>
                <a:ea typeface="Calibri" pitchFamily="34" charset="-122"/>
                <a:cs typeface="Calibri" pitchFamily="34" charset="-120"/>
              </a:rPr>
              <a:t>Bannon, on air: the new intelligence chief’s job is “to get to the bottom of the 2020 stolen election.”</a:t>
            </a:r>
            <a:endParaRPr lang="en-US" sz="1040" dirty="0"/>
          </a:p>
        </p:txBody>
      </p:sp>
      <p:sp>
        <p:nvSpPr>
          <p:cNvPr id="5" name="Text 3"/>
          <p:cNvSpPr/>
          <p:nvPr/>
        </p:nvSpPr>
        <p:spPr>
          <a:xfrm>
            <a:off x="548640" y="1572768"/>
            <a:ext cx="868680" cy="457200"/>
          </a:xfrm>
          <a:prstGeom prst="rect">
            <a:avLst/>
          </a:prstGeom>
          <a:noFill/>
          <a:ln/>
        </p:spPr>
        <p:txBody>
          <a:bodyPr wrap="square" rtlCol="0" anchor="t"/>
          <a:lstStyle/>
          <a:p>
            <a:pPr indent="0" marL="0">
              <a:buNone/>
            </a:pPr>
            <a:r>
              <a:rPr lang="en-US" sz="1250" b="1" dirty="0">
                <a:solidFill>
                  <a:srgbClr val="990011"/>
                </a:solidFill>
                <a:latin typeface="Cambria" pitchFamily="34" charset="0"/>
                <a:ea typeface="Cambria" pitchFamily="34" charset="-122"/>
                <a:cs typeface="Cambria" pitchFamily="34" charset="-120"/>
              </a:rPr>
              <a:t>JUN 24</a:t>
            </a:r>
            <a:endParaRPr lang="en-US" sz="1250" dirty="0"/>
          </a:p>
        </p:txBody>
      </p:sp>
      <p:sp>
        <p:nvSpPr>
          <p:cNvPr id="6" name="Text 4"/>
          <p:cNvSpPr/>
          <p:nvPr/>
        </p:nvSpPr>
        <p:spPr>
          <a:xfrm>
            <a:off x="1463040" y="1572768"/>
            <a:ext cx="4297680" cy="457200"/>
          </a:xfrm>
          <a:prstGeom prst="rect">
            <a:avLst/>
          </a:prstGeom>
          <a:noFill/>
          <a:ln/>
        </p:spPr>
        <p:txBody>
          <a:bodyPr wrap="square" rtlCol="0" anchor="t"/>
          <a:lstStyle/>
          <a:p>
            <a:pPr indent="0" marL="0">
              <a:buNone/>
            </a:pPr>
            <a:r>
              <a:rPr lang="en-US" sz="1040" dirty="0">
                <a:solidFill>
                  <a:srgbClr val="1C1C1C"/>
                </a:solidFill>
                <a:latin typeface="Calibri" pitchFamily="34" charset="0"/>
                <a:ea typeface="Calibri" pitchFamily="34" charset="-122"/>
                <a:cs typeface="Calibri" pitchFamily="34" charset="-120"/>
              </a:rPr>
              <a:t>The President cancels a bipartisan bill signing: SAVE is “a National Emergency.”</a:t>
            </a:r>
            <a:endParaRPr lang="en-US" sz="1040" dirty="0"/>
          </a:p>
        </p:txBody>
      </p:sp>
      <p:sp>
        <p:nvSpPr>
          <p:cNvPr id="7" name="Text 5"/>
          <p:cNvSpPr/>
          <p:nvPr/>
        </p:nvSpPr>
        <p:spPr>
          <a:xfrm>
            <a:off x="548640" y="2048256"/>
            <a:ext cx="868680" cy="457200"/>
          </a:xfrm>
          <a:prstGeom prst="rect">
            <a:avLst/>
          </a:prstGeom>
          <a:noFill/>
          <a:ln/>
        </p:spPr>
        <p:txBody>
          <a:bodyPr wrap="square" rtlCol="0" anchor="t"/>
          <a:lstStyle/>
          <a:p>
            <a:pPr indent="0" marL="0">
              <a:buNone/>
            </a:pPr>
            <a:r>
              <a:rPr lang="en-US" sz="1250" b="1" dirty="0">
                <a:solidFill>
                  <a:srgbClr val="990011"/>
                </a:solidFill>
                <a:latin typeface="Cambria" pitchFamily="34" charset="0"/>
                <a:ea typeface="Cambria" pitchFamily="34" charset="-122"/>
                <a:cs typeface="Cambria" pitchFamily="34" charset="-120"/>
              </a:rPr>
              <a:t>JUN 25</a:t>
            </a:r>
            <a:endParaRPr lang="en-US" sz="1250" dirty="0"/>
          </a:p>
        </p:txBody>
      </p:sp>
      <p:sp>
        <p:nvSpPr>
          <p:cNvPr id="8" name="Text 6"/>
          <p:cNvSpPr/>
          <p:nvPr/>
        </p:nvSpPr>
        <p:spPr>
          <a:xfrm>
            <a:off x="1463040" y="2048256"/>
            <a:ext cx="4297680" cy="457200"/>
          </a:xfrm>
          <a:prstGeom prst="rect">
            <a:avLst/>
          </a:prstGeom>
          <a:noFill/>
          <a:ln/>
        </p:spPr>
        <p:txBody>
          <a:bodyPr wrap="square" rtlCol="0" anchor="t"/>
          <a:lstStyle/>
          <a:p>
            <a:pPr indent="0" marL="0">
              <a:buNone/>
            </a:pPr>
            <a:r>
              <a:rPr lang="en-US" sz="1040" dirty="0">
                <a:solidFill>
                  <a:srgbClr val="1C1C1C"/>
                </a:solidFill>
                <a:latin typeface="Calibri" pitchFamily="34" charset="0"/>
                <a:ea typeface="Calibri" pitchFamily="34" charset="-122"/>
                <a:cs typeface="Calibri" pitchFamily="34" charset="-120"/>
              </a:rPr>
              <a:t>Bannon, to The Daily Signal: it is “seared into his soul that elections will continue to be stolen until we pass SAVE America.”</a:t>
            </a:r>
            <a:endParaRPr lang="en-US" sz="1040" dirty="0"/>
          </a:p>
        </p:txBody>
      </p:sp>
      <p:sp>
        <p:nvSpPr>
          <p:cNvPr id="9" name="Text 7"/>
          <p:cNvSpPr/>
          <p:nvPr/>
        </p:nvSpPr>
        <p:spPr>
          <a:xfrm>
            <a:off x="548640" y="2523744"/>
            <a:ext cx="868680" cy="457200"/>
          </a:xfrm>
          <a:prstGeom prst="rect">
            <a:avLst/>
          </a:prstGeom>
          <a:noFill/>
          <a:ln/>
        </p:spPr>
        <p:txBody>
          <a:bodyPr wrap="square" rtlCol="0" anchor="t"/>
          <a:lstStyle/>
          <a:p>
            <a:pPr indent="0" marL="0">
              <a:buNone/>
            </a:pPr>
            <a:r>
              <a:rPr lang="en-US" sz="1250" b="1" dirty="0">
                <a:solidFill>
                  <a:srgbClr val="990011"/>
                </a:solidFill>
                <a:latin typeface="Cambria" pitchFamily="34" charset="0"/>
                <a:ea typeface="Cambria" pitchFamily="34" charset="-122"/>
                <a:cs typeface="Cambria" pitchFamily="34" charset="-120"/>
              </a:rPr>
              <a:t>JUN 30</a:t>
            </a:r>
            <a:endParaRPr lang="en-US" sz="1250" dirty="0"/>
          </a:p>
        </p:txBody>
      </p:sp>
      <p:sp>
        <p:nvSpPr>
          <p:cNvPr id="10" name="Text 8"/>
          <p:cNvSpPr/>
          <p:nvPr/>
        </p:nvSpPr>
        <p:spPr>
          <a:xfrm>
            <a:off x="1463040" y="2523744"/>
            <a:ext cx="4297680" cy="457200"/>
          </a:xfrm>
          <a:prstGeom prst="rect">
            <a:avLst/>
          </a:prstGeom>
          <a:noFill/>
          <a:ln/>
        </p:spPr>
        <p:txBody>
          <a:bodyPr wrap="square" rtlCol="0" anchor="t"/>
          <a:lstStyle/>
          <a:p>
            <a:pPr indent="0" marL="0">
              <a:buNone/>
            </a:pPr>
            <a:r>
              <a:rPr lang="en-US" sz="1040" dirty="0">
                <a:solidFill>
                  <a:srgbClr val="1C1C1C"/>
                </a:solidFill>
                <a:latin typeface="Calibri" pitchFamily="34" charset="0"/>
                <a:ea typeface="Calibri" pitchFamily="34" charset="-122"/>
                <a:cs typeface="Calibri" pitchFamily="34" charset="-120"/>
              </a:rPr>
              <a:t>A guest on his broadcast, next day: “Stop talking about the SAVE Act and do a national security emergency for elections.”</a:t>
            </a:r>
            <a:endParaRPr lang="en-US" sz="1040" dirty="0"/>
          </a:p>
        </p:txBody>
      </p:sp>
      <p:sp>
        <p:nvSpPr>
          <p:cNvPr id="11" name="Shape 9"/>
          <p:cNvSpPr/>
          <p:nvPr/>
        </p:nvSpPr>
        <p:spPr>
          <a:xfrm>
            <a:off x="548640" y="3154680"/>
            <a:ext cx="5212080" cy="1600200"/>
          </a:xfrm>
          <a:prstGeom prst="roundRect">
            <a:avLst>
              <a:gd name="adj" fmla="val 4000"/>
            </a:avLst>
          </a:prstGeom>
          <a:solidFill>
            <a:srgbClr val="990011"/>
          </a:solidFill>
          <a:ln/>
        </p:spPr>
      </p:sp>
      <p:sp>
        <p:nvSpPr>
          <p:cNvPr id="12" name="Text 10"/>
          <p:cNvSpPr/>
          <p:nvPr/>
        </p:nvSpPr>
        <p:spPr>
          <a:xfrm>
            <a:off x="777240" y="3255264"/>
            <a:ext cx="4754880" cy="1417320"/>
          </a:xfrm>
          <a:prstGeom prst="rect">
            <a:avLst/>
          </a:prstGeom>
          <a:noFill/>
          <a:ln/>
        </p:spPr>
        <p:txBody>
          <a:bodyPr wrap="square" rtlCol="0" anchor="t"/>
          <a:lstStyle/>
          <a:p>
            <a:pPr indent="0" marL="0">
              <a:buNone/>
            </a:pPr>
            <a:r>
              <a:rPr lang="en-US" sz="1150" b="1" dirty="0">
                <a:solidFill>
                  <a:srgbClr val="F3C6CB"/>
                </a:solidFill>
                <a:latin typeface="Calibri" pitchFamily="34" charset="0"/>
                <a:ea typeface="Calibri" pitchFamily="34" charset="-122"/>
                <a:cs typeface="Calibri" pitchFamily="34" charset="-120"/>
              </a:rPr>
              <a:t>JUN 29 · the plan, verbatim:</a:t>
            </a:r>
            <a:endParaRPr lang="en-US" sz="1150" dirty="0"/>
          </a:p>
          <a:p>
            <a:pPr indent="0" marL="0">
              <a:buNone/>
            </a:pPr>
            <a:r>
              <a:rPr lang="en-US" sz="1250" b="1" dirty="0">
                <a:solidFill>
                  <a:srgbClr val="FFFFFF"/>
                </a:solidFill>
                <a:latin typeface="Cambria" pitchFamily="34" charset="0"/>
                <a:ea typeface="Cambria" pitchFamily="34" charset="-122"/>
                <a:cs typeface="Cambria" pitchFamily="34" charset="-120"/>
              </a:rPr>
              <a:t>“You have to lay the predicate out... I believe that we have a task force... John Solomon... but also Pulte... You would have to make the case that it was for national security. I think that case can be made.”</a:t>
            </a:r>
            <a:endParaRPr lang="en-US" sz="1150" dirty="0"/>
          </a:p>
        </p:txBody>
      </p:sp>
      <p:sp>
        <p:nvSpPr>
          <p:cNvPr id="13" name="Shape 11"/>
          <p:cNvSpPr/>
          <p:nvPr/>
        </p:nvSpPr>
        <p:spPr>
          <a:xfrm>
            <a:off x="5943600" y="1097280"/>
            <a:ext cx="2834640" cy="3657600"/>
          </a:xfrm>
          <a:prstGeom prst="roundRect">
            <a:avLst>
              <a:gd name="adj" fmla="val 2258"/>
            </a:avLst>
          </a:prstGeom>
          <a:solidFill>
            <a:srgbClr val="48546E"/>
          </a:solidFill>
          <a:ln/>
        </p:spPr>
      </p:sp>
      <p:sp>
        <p:nvSpPr>
          <p:cNvPr id="14" name="Text 12"/>
          <p:cNvSpPr/>
          <p:nvPr/>
        </p:nvSpPr>
        <p:spPr>
          <a:xfrm>
            <a:off x="6144768" y="1234440"/>
            <a:ext cx="2450592" cy="3429000"/>
          </a:xfrm>
          <a:prstGeom prst="rect">
            <a:avLst/>
          </a:prstGeom>
          <a:noFill/>
          <a:ln/>
        </p:spPr>
        <p:txBody>
          <a:bodyPr wrap="square" rtlCol="0" anchor="t"/>
          <a:lstStyle/>
          <a:p>
            <a:pPr indent="0" marL="0">
              <a:buNone/>
            </a:pPr>
            <a:r>
              <a:rPr lang="en-US" sz="1100" b="1" spc="100" kern="0" dirty="0">
                <a:solidFill>
                  <a:srgbClr val="F3C6CB"/>
                </a:solidFill>
                <a:latin typeface="Calibri" pitchFamily="34" charset="0"/>
                <a:ea typeface="Calibri" pitchFamily="34" charset="-122"/>
                <a:cs typeface="Calibri" pitchFamily="34" charset="-120"/>
              </a:rPr>
              <a:t>SAID PLAINLY</a:t>
            </a:r>
            <a:endParaRPr lang="en-US" sz="1100" dirty="0"/>
          </a:p>
          <a:p>
            <a:pPr indent="0" marL="0">
              <a:buNone/>
            </a:pPr>
            <a:endParaRPr lang="en-US" sz="1100" dirty="0"/>
          </a:p>
          <a:p>
            <a:pPr indent="0" marL="0">
              <a:buNone/>
            </a:pPr>
            <a:r>
              <a:rPr lang="en-US" sz="1050" dirty="0">
                <a:solidFill>
                  <a:srgbClr val="FFFFFF"/>
                </a:solidFill>
                <a:latin typeface="Calibri" pitchFamily="34" charset="0"/>
                <a:ea typeface="Calibri" pitchFamily="34" charset="-122"/>
                <a:cs typeface="Calibri" pitchFamily="34" charset="-120"/>
              </a:rPr>
              <a:t>No emergency law reaches election administration — scholars have catalogued roughly 150 emergency powers; none touch it. The last elections order was struck down in court. The White House denies an emergency order is being considered.</a:t>
            </a:r>
            <a:endParaRPr lang="en-US" sz="1100" dirty="0"/>
          </a:p>
          <a:p>
            <a:pPr indent="0" marL="0">
              <a:buNone/>
            </a:pPr>
            <a:endParaRPr lang="en-US" sz="1100" dirty="0"/>
          </a:p>
          <a:p>
            <a:pPr indent="0" marL="0">
              <a:buNone/>
            </a:pPr>
            <a:r>
              <a:rPr lang="en-US" sz="1050" dirty="0">
                <a:solidFill>
                  <a:srgbClr val="FFFFFF"/>
                </a:solidFill>
                <a:latin typeface="Calibri" pitchFamily="34" charset="0"/>
                <a:ea typeface="Calibri" pitchFamily="34" charset="-122"/>
                <a:cs typeface="Calibri" pitchFamily="34" charset="-120"/>
              </a:rPr>
              <a:t>The predicate-to-order pathway is their own broadcaster’s description — not an announced plan.</a:t>
            </a:r>
            <a:endParaRPr lang="en-US" sz="1100" dirty="0"/>
          </a:p>
          <a:p>
            <a:pPr indent="0" marL="0">
              <a:buNone/>
            </a:pPr>
            <a:endParaRPr lang="en-US" sz="1100" dirty="0"/>
          </a:p>
          <a:p>
            <a:pPr indent="0" marL="0">
              <a:buNone/>
            </a:pPr>
            <a:r>
              <a:rPr lang="en-US" sz="1050" b="1" i="1" dirty="0">
                <a:solidFill>
                  <a:srgbClr val="C9D3E4"/>
                </a:solidFill>
                <a:latin typeface="Calibri" pitchFamily="34" charset="0"/>
                <a:ea typeface="Calibri" pitchFamily="34" charset="-122"/>
                <a:cs typeface="Calibri" pitchFamily="34" charset="-120"/>
              </a:rPr>
              <a:t>It is the part of the plan you can see.</a:t>
            </a:r>
            <a:endParaRPr lang="en-US" sz="1100" dirty="0"/>
          </a:p>
        </p:txBody>
      </p:sp>
      <p:sp>
        <p:nvSpPr>
          <p:cNvPr id="15" name="Text 13"/>
          <p:cNvSpPr/>
          <p:nvPr/>
        </p:nvSpPr>
        <p:spPr>
          <a:xfrm>
            <a:off x="548640" y="4828032"/>
            <a:ext cx="8046720" cy="274320"/>
          </a:xfrm>
          <a:prstGeom prst="rect">
            <a:avLst/>
          </a:prstGeom>
          <a:noFill/>
          <a:ln/>
        </p:spPr>
        <p:txBody>
          <a:bodyPr wrap="square" rtlCol="0" anchor="ctr"/>
          <a:lstStyle/>
          <a:p>
            <a:pPr indent="0" marL="0">
              <a:buNone/>
            </a:pPr>
            <a:r>
              <a:rPr lang="en-US" sz="1050" i="1" dirty="0">
                <a:solidFill>
                  <a:srgbClr val="5A6478"/>
                </a:solidFill>
                <a:latin typeface="Calibri" pitchFamily="34" charset="0"/>
                <a:ea typeface="Calibri" pitchFamily="34" charset="-122"/>
                <a:cs typeface="Calibri" pitchFamily="34" charset="-120"/>
              </a:rPr>
              <a:t>The bill: documentary proof of citizenship — papers in hand — to register or re-register to vote. It cannot pass the Senate, so it is being restated as an emergency, with the groundwork assignment named on the air.</a:t>
            </a:r>
            <a:endParaRPr lang="en-US" sz="1050" dirty="0"/>
          </a:p>
        </p:txBody>
      </p:sp>
      <p:sp>
        <p:nvSpPr>
          <p:cNvPr id="16" name="TextBox 15"/>
          <p:cNvSpPr txBox="1"/>
          <p:nvPr/>
        </p:nvSpPr>
        <p:spPr>
          <a:xfrm>
            <a:off x="5989320" y="4946904"/>
            <a:ext cx="2651760" cy="164592"/>
          </a:xfrm>
          <a:prstGeom prst="rect">
            <a:avLst/>
          </a:prstGeom>
          <a:noFill/>
        </p:spPr>
        <p:txBody>
          <a:bodyPr wrap="none">
            <a:spAutoFit/>
          </a:bodyPr>
          <a:lstStyle/>
          <a:p>
            <a:pPr algn="r"/>
            <a:r>
              <a:rPr sz="700">
                <a:solidFill>
                  <a:srgbClr val="9AA1AF"/>
                </a:solidFill>
                <a:latin typeface="Calibri"/>
              </a:rPr>
              <a:t>WORKING DRAFT · JULY 2026</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7F6F4"/>
        </a:solidFill>
      </p:bgPr>
    </p:bg>
    <p:spTree>
      <p:nvGrpSpPr>
        <p:cNvPr id="1" name=""/>
        <p:cNvGrpSpPr/>
        <p:nvPr/>
      </p:nvGrpSpPr>
      <p:grpSpPr>
        <a:xfrm>
          <a:off x="0" y="0"/>
          <a:ext cx="0" cy="0"/>
          <a:chOff x="0" y="0"/>
          <a:chExt cx="0" cy="0"/>
        </a:xfrm>
      </p:grpSpPr>
      <p:sp>
        <p:nvSpPr>
          <p:cNvPr id="2" name="Text 0"/>
          <p:cNvSpPr/>
          <p:nvPr/>
        </p:nvSpPr>
        <p:spPr>
          <a:xfrm>
            <a:off x="548640" y="411480"/>
            <a:ext cx="8046720" cy="548640"/>
          </a:xfrm>
          <a:prstGeom prst="rect">
            <a:avLst/>
          </a:prstGeom>
          <a:noFill/>
          <a:ln/>
        </p:spPr>
        <p:txBody>
          <a:bodyPr wrap="square" rtlCol="0" anchor="ctr"/>
          <a:lstStyle/>
          <a:p>
            <a:pPr indent="0" marL="0">
              <a:buNone/>
            </a:pPr>
            <a:r>
              <a:rPr lang="en-US" sz="2800" b="1" dirty="0">
                <a:solidFill>
                  <a:srgbClr val="1C1C1C"/>
                </a:solidFill>
                <a:latin typeface="Cambria" pitchFamily="34" charset="0"/>
                <a:ea typeface="Cambria" pitchFamily="34" charset="-122"/>
                <a:cs typeface="Cambria" pitchFamily="34" charset="-120"/>
              </a:rPr>
              <a:t>The same names, then and now</a:t>
            </a:r>
            <a:endParaRPr lang="en-US" sz="2800" dirty="0"/>
          </a:p>
        </p:txBody>
      </p:sp>
      <p:sp>
        <p:nvSpPr>
          <p:cNvPr id="3" name="Shape 1"/>
          <p:cNvSpPr/>
          <p:nvPr/>
        </p:nvSpPr>
        <p:spPr>
          <a:xfrm>
            <a:off x="548640" y="1188720"/>
            <a:ext cx="3931920" cy="1536192"/>
          </a:xfrm>
          <a:prstGeom prst="roundRect">
            <a:avLst>
              <a:gd name="adj" fmla="val 4167"/>
            </a:avLst>
          </a:prstGeom>
          <a:solidFill>
            <a:srgbClr val="EDF1F7"/>
          </a:solidFill>
          <a:ln/>
          <a:effectLst>
            <a:outerShdw sx="100000" sy="100000" kx="0" ky="0" algn="bl" rotWithShape="0" blurRad="76200" dist="25400" dir="2700000">
              <a:srgbClr val="000000">
                <a:alpha val="13000"/>
              </a:srgbClr>
            </a:outerShdw>
          </a:effectLst>
        </p:spPr>
      </p:sp>
      <p:sp>
        <p:nvSpPr>
          <p:cNvPr id="4" name="Text 2"/>
          <p:cNvSpPr/>
          <p:nvPr/>
        </p:nvSpPr>
        <p:spPr>
          <a:xfrm>
            <a:off x="731520" y="1261872"/>
            <a:ext cx="3611880" cy="1408176"/>
          </a:xfrm>
          <a:prstGeom prst="rect">
            <a:avLst/>
          </a:prstGeom>
          <a:noFill/>
          <a:ln/>
        </p:spPr>
        <p:txBody>
          <a:bodyPr wrap="square" rtlCol="0" anchor="t"/>
          <a:lstStyle/>
          <a:p>
            <a:pPr indent="0" marL="0">
              <a:buNone/>
            </a:pPr>
            <a:r>
              <a:rPr lang="en-US" sz="1400" b="1" dirty="0">
                <a:solidFill>
                  <a:srgbClr val="990011"/>
                </a:solidFill>
                <a:latin typeface="Cambria" pitchFamily="34" charset="0"/>
                <a:ea typeface="Cambria" pitchFamily="34" charset="-122"/>
                <a:cs typeface="Cambria" pitchFamily="34" charset="-120"/>
              </a:rPr>
              <a:t>Steve Bannon</a:t>
            </a:r>
            <a:endParaRPr lang="en-US" sz="1400" dirty="0"/>
          </a:p>
          <a:p>
            <a:pPr indent="0" marL="0">
              <a:buNone/>
            </a:pPr>
            <a:r>
              <a:rPr lang="en-US" sz="900" b="1" dirty="0">
                <a:solidFill>
                  <a:srgbClr val="48546E"/>
                </a:solidFill>
                <a:latin typeface="Calibri" pitchFamily="34" charset="0"/>
                <a:ea typeface="Calibri" pitchFamily="34" charset="-122"/>
                <a:cs typeface="Calibri" pitchFamily="34" charset="-120"/>
              </a:rPr>
              <a:t>THEN  </a:t>
            </a:r>
            <a:pPr indent="0" marL="0">
              <a:buNone/>
            </a:pPr>
            <a:r>
              <a:rPr lang="en-US" sz="980" dirty="0">
                <a:solidFill>
                  <a:srgbClr val="1C1C1C"/>
                </a:solidFill>
                <a:latin typeface="Calibri" pitchFamily="34" charset="0"/>
                <a:ea typeface="Calibri" pitchFamily="34" charset="-122"/>
                <a:cs typeface="Calibri" pitchFamily="34" charset="-120"/>
              </a:rPr>
              <a:t>Jan. 5, 2021, on air: “All hell is going to break loose tomorrow.”</a:t>
            </a:r>
            <a:endParaRPr lang="en-US" sz="1400" dirty="0"/>
          </a:p>
          <a:p>
            <a:pPr indent="0" marL="0">
              <a:buNone/>
            </a:pPr>
            <a:r>
              <a:rPr lang="en-US" sz="900" b="1" dirty="0">
                <a:solidFill>
                  <a:srgbClr val="990011"/>
                </a:solidFill>
                <a:latin typeface="Calibri" pitchFamily="34" charset="0"/>
                <a:ea typeface="Calibri" pitchFamily="34" charset="-122"/>
                <a:cs typeface="Calibri" pitchFamily="34" charset="-120"/>
              </a:rPr>
              <a:t>NOW  </a:t>
            </a:r>
            <a:pPr indent="0" marL="0">
              <a:buNone/>
            </a:pPr>
            <a:r>
              <a:rPr lang="en-US" sz="980" dirty="0">
                <a:solidFill>
                  <a:srgbClr val="1C1C1C"/>
                </a:solidFill>
                <a:latin typeface="Calibri" pitchFamily="34" charset="0"/>
                <a:ea typeface="Calibri" pitchFamily="34" charset="-122"/>
                <a:cs typeface="Calibri" pitchFamily="34" charset="-120"/>
              </a:rPr>
              <a:t>June 29, 2026, on air: “You have to lay the predicate out.”</a:t>
            </a:r>
            <a:endParaRPr lang="en-US" sz="1400" dirty="0"/>
          </a:p>
        </p:txBody>
      </p:sp>
      <p:sp>
        <p:nvSpPr>
          <p:cNvPr id="5" name="Shape 3"/>
          <p:cNvSpPr/>
          <p:nvPr/>
        </p:nvSpPr>
        <p:spPr>
          <a:xfrm>
            <a:off x="4754880" y="1188720"/>
            <a:ext cx="3931920" cy="1536192"/>
          </a:xfrm>
          <a:prstGeom prst="roundRect">
            <a:avLst>
              <a:gd name="adj" fmla="val 4167"/>
            </a:avLst>
          </a:prstGeom>
          <a:solidFill>
            <a:srgbClr val="EDF1F7"/>
          </a:solidFill>
          <a:ln/>
          <a:effectLst>
            <a:outerShdw sx="100000" sy="100000" kx="0" ky="0" algn="bl" rotWithShape="0" blurRad="76200" dist="25400" dir="2700000">
              <a:srgbClr val="000000">
                <a:alpha val="13000"/>
              </a:srgbClr>
            </a:outerShdw>
          </a:effectLst>
        </p:spPr>
      </p:sp>
      <p:sp>
        <p:nvSpPr>
          <p:cNvPr id="6" name="Text 4"/>
          <p:cNvSpPr/>
          <p:nvPr/>
        </p:nvSpPr>
        <p:spPr>
          <a:xfrm>
            <a:off x="4937760" y="1261872"/>
            <a:ext cx="3611880" cy="1408176"/>
          </a:xfrm>
          <a:prstGeom prst="rect">
            <a:avLst/>
          </a:prstGeom>
          <a:noFill/>
          <a:ln/>
        </p:spPr>
        <p:txBody>
          <a:bodyPr wrap="square" rtlCol="0" anchor="t"/>
          <a:lstStyle/>
          <a:p>
            <a:pPr indent="0" marL="0">
              <a:buNone/>
            </a:pPr>
            <a:r>
              <a:rPr lang="en-US" sz="1400" b="1" dirty="0">
                <a:solidFill>
                  <a:srgbClr val="990011"/>
                </a:solidFill>
                <a:latin typeface="Cambria" pitchFamily="34" charset="0"/>
                <a:ea typeface="Cambria" pitchFamily="34" charset="-122"/>
                <a:cs typeface="Cambria" pitchFamily="34" charset="-120"/>
              </a:rPr>
              <a:t>John Solomon</a:t>
            </a:r>
            <a:endParaRPr lang="en-US" sz="1400" dirty="0"/>
          </a:p>
          <a:p>
            <a:pPr indent="0" marL="0">
              <a:buNone/>
            </a:pPr>
            <a:r>
              <a:rPr lang="en-US" sz="900" b="1" dirty="0">
                <a:solidFill>
                  <a:srgbClr val="48546E"/>
                </a:solidFill>
                <a:latin typeface="Calibri" pitchFamily="34" charset="0"/>
                <a:ea typeface="Calibri" pitchFamily="34" charset="-122"/>
                <a:cs typeface="Calibri" pitchFamily="34" charset="-120"/>
              </a:rPr>
              <a:t>THEN  </a:t>
            </a:r>
            <a:pPr indent="0" marL="0">
              <a:buNone/>
            </a:pPr>
            <a:r>
              <a:rPr lang="en-US" sz="980" dirty="0">
                <a:solidFill>
                  <a:srgbClr val="1C1C1C"/>
                </a:solidFill>
                <a:latin typeface="Calibri" pitchFamily="34" charset="0"/>
                <a:ea typeface="Calibri" pitchFamily="34" charset="-122"/>
                <a:cs typeface="Calibri" pitchFamily="34" charset="-120"/>
              </a:rPr>
              <a:t>2019: the channel through which the Ukraine claims entered print, around the editorial checks.</a:t>
            </a:r>
            <a:endParaRPr lang="en-US" sz="1400" dirty="0"/>
          </a:p>
          <a:p>
            <a:pPr indent="0" marL="0">
              <a:buNone/>
            </a:pPr>
            <a:r>
              <a:rPr lang="en-US" sz="900" b="1" dirty="0">
                <a:solidFill>
                  <a:srgbClr val="990011"/>
                </a:solidFill>
                <a:latin typeface="Calibri" pitchFamily="34" charset="0"/>
                <a:ea typeface="Calibri" pitchFamily="34" charset="-122"/>
                <a:cs typeface="Calibri" pitchFamily="34" charset="-120"/>
              </a:rPr>
              <a:t>NOW  </a:t>
            </a:r>
            <a:pPr indent="0" marL="0">
              <a:buNone/>
            </a:pPr>
            <a:r>
              <a:rPr lang="en-US" sz="980" dirty="0">
                <a:solidFill>
                  <a:srgbClr val="1C1C1C"/>
                </a:solidFill>
                <a:latin typeface="Calibri" pitchFamily="34" charset="0"/>
                <a:ea typeface="Calibri" pitchFamily="34" charset="-122"/>
                <a:cs typeface="Calibri" pitchFamily="34" charset="-120"/>
              </a:rPr>
              <a:t>Inside the White House, assembling “voting machine” documents for declassification (reported June 30, 2026).</a:t>
            </a:r>
            <a:endParaRPr lang="en-US" sz="1400" dirty="0"/>
          </a:p>
        </p:txBody>
      </p:sp>
      <p:sp>
        <p:nvSpPr>
          <p:cNvPr id="7" name="Shape 5"/>
          <p:cNvSpPr/>
          <p:nvPr/>
        </p:nvSpPr>
        <p:spPr>
          <a:xfrm>
            <a:off x="548640" y="2880360"/>
            <a:ext cx="3931920" cy="1536192"/>
          </a:xfrm>
          <a:prstGeom prst="roundRect">
            <a:avLst>
              <a:gd name="adj" fmla="val 4167"/>
            </a:avLst>
          </a:prstGeom>
          <a:solidFill>
            <a:srgbClr val="EDF1F7"/>
          </a:solidFill>
          <a:ln/>
          <a:effectLst>
            <a:outerShdw sx="100000" sy="100000" kx="0" ky="0" algn="bl" rotWithShape="0" blurRad="76200" dist="25400" dir="2700000">
              <a:srgbClr val="000000">
                <a:alpha val="13000"/>
              </a:srgbClr>
            </a:outerShdw>
          </a:effectLst>
        </p:spPr>
      </p:sp>
      <p:sp>
        <p:nvSpPr>
          <p:cNvPr id="8" name="Text 6"/>
          <p:cNvSpPr/>
          <p:nvPr/>
        </p:nvSpPr>
        <p:spPr>
          <a:xfrm>
            <a:off x="731520" y="2953512"/>
            <a:ext cx="3611880" cy="1408176"/>
          </a:xfrm>
          <a:prstGeom prst="rect">
            <a:avLst/>
          </a:prstGeom>
          <a:noFill/>
          <a:ln/>
        </p:spPr>
        <p:txBody>
          <a:bodyPr wrap="square" rtlCol="0" anchor="t"/>
          <a:lstStyle/>
          <a:p>
            <a:pPr indent="0" marL="0">
              <a:buNone/>
            </a:pPr>
            <a:r>
              <a:rPr lang="en-US" sz="1400" b="1" dirty="0">
                <a:solidFill>
                  <a:srgbClr val="990011"/>
                </a:solidFill>
                <a:latin typeface="Cambria" pitchFamily="34" charset="0"/>
                <a:ea typeface="Cambria" pitchFamily="34" charset="-122"/>
                <a:cs typeface="Cambria" pitchFamily="34" charset="-120"/>
              </a:rPr>
              <a:t>Cleta Mitchell</a:t>
            </a:r>
            <a:endParaRPr lang="en-US" sz="1400" dirty="0"/>
          </a:p>
          <a:p>
            <a:pPr indent="0" marL="0">
              <a:buNone/>
            </a:pPr>
            <a:r>
              <a:rPr lang="en-US" sz="900" b="1" dirty="0">
                <a:solidFill>
                  <a:srgbClr val="48546E"/>
                </a:solidFill>
                <a:latin typeface="Calibri" pitchFamily="34" charset="0"/>
                <a:ea typeface="Calibri" pitchFamily="34" charset="-122"/>
                <a:cs typeface="Calibri" pitchFamily="34" charset="-120"/>
              </a:rPr>
              <a:t>THEN  </a:t>
            </a:r>
            <a:pPr indent="0" marL="0">
              <a:buNone/>
            </a:pPr>
            <a:r>
              <a:rPr lang="en-US" sz="980" dirty="0">
                <a:solidFill>
                  <a:srgbClr val="1C1C1C"/>
                </a:solidFill>
                <a:latin typeface="Calibri" pitchFamily="34" charset="0"/>
                <a:ea typeface="Calibri" pitchFamily="34" charset="-122"/>
                <a:cs typeface="Calibri" pitchFamily="34" charset="-120"/>
              </a:rPr>
              <a:t>Jan. 2, 2021: on the call when Georgia’s secretary of state was asked to “find” the votes.</a:t>
            </a:r>
            <a:endParaRPr lang="en-US" sz="1400" dirty="0"/>
          </a:p>
          <a:p>
            <a:pPr indent="0" marL="0">
              <a:buNone/>
            </a:pPr>
            <a:r>
              <a:rPr lang="en-US" sz="900" b="1" dirty="0">
                <a:solidFill>
                  <a:srgbClr val="990011"/>
                </a:solidFill>
                <a:latin typeface="Calibri" pitchFamily="34" charset="0"/>
                <a:ea typeface="Calibri" pitchFamily="34" charset="-122"/>
                <a:cs typeface="Calibri" pitchFamily="34" charset="-120"/>
              </a:rPr>
              <a:t>NOW  </a:t>
            </a:r>
            <a:pPr indent="0" marL="0">
              <a:buNone/>
            </a:pPr>
            <a:r>
              <a:rPr lang="en-US" sz="980" dirty="0">
                <a:solidFill>
                  <a:srgbClr val="1C1C1C"/>
                </a:solidFill>
                <a:latin typeface="Calibri" pitchFamily="34" charset="0"/>
                <a:ea typeface="Calibri" pitchFamily="34" charset="-122"/>
                <a:cs typeface="Calibri" pitchFamily="34" charset="-120"/>
              </a:rPr>
              <a:t>June 2026: back on the same broadcasts, pressing the same case.</a:t>
            </a:r>
            <a:endParaRPr lang="en-US" sz="1400" dirty="0"/>
          </a:p>
        </p:txBody>
      </p:sp>
      <p:sp>
        <p:nvSpPr>
          <p:cNvPr id="9" name="Shape 7"/>
          <p:cNvSpPr/>
          <p:nvPr/>
        </p:nvSpPr>
        <p:spPr>
          <a:xfrm>
            <a:off x="4754880" y="2880360"/>
            <a:ext cx="3931920" cy="1536192"/>
          </a:xfrm>
          <a:prstGeom prst="roundRect">
            <a:avLst>
              <a:gd name="adj" fmla="val 4167"/>
            </a:avLst>
          </a:prstGeom>
          <a:solidFill>
            <a:srgbClr val="EDF1F7"/>
          </a:solidFill>
          <a:ln/>
          <a:effectLst>
            <a:outerShdw sx="100000" sy="100000" kx="0" ky="0" algn="bl" rotWithShape="0" blurRad="76200" dist="25400" dir="2700000">
              <a:srgbClr val="000000">
                <a:alpha val="13000"/>
              </a:srgbClr>
            </a:outerShdw>
          </a:effectLst>
        </p:spPr>
      </p:sp>
      <p:sp>
        <p:nvSpPr>
          <p:cNvPr id="10" name="Text 8"/>
          <p:cNvSpPr/>
          <p:nvPr/>
        </p:nvSpPr>
        <p:spPr>
          <a:xfrm>
            <a:off x="4937760" y="2953512"/>
            <a:ext cx="3611880" cy="1408176"/>
          </a:xfrm>
          <a:prstGeom prst="rect">
            <a:avLst/>
          </a:prstGeom>
          <a:noFill/>
          <a:ln/>
        </p:spPr>
        <p:txBody>
          <a:bodyPr wrap="square" rtlCol="0" anchor="t"/>
          <a:lstStyle/>
          <a:p>
            <a:pPr indent="0" marL="0">
              <a:buNone/>
            </a:pPr>
            <a:r>
              <a:rPr lang="en-US" sz="1400" b="1" dirty="0">
                <a:solidFill>
                  <a:srgbClr val="990011"/>
                </a:solidFill>
                <a:latin typeface="Cambria" pitchFamily="34" charset="0"/>
                <a:ea typeface="Cambria" pitchFamily="34" charset="-122"/>
                <a:cs typeface="Cambria" pitchFamily="34" charset="-120"/>
              </a:rPr>
              <a:t>Joe diGenova</a:t>
            </a:r>
            <a:endParaRPr lang="en-US" sz="1400" dirty="0"/>
          </a:p>
          <a:p>
            <a:pPr indent="0" marL="0">
              <a:buNone/>
            </a:pPr>
            <a:r>
              <a:rPr lang="en-US" sz="900" b="1" dirty="0">
                <a:solidFill>
                  <a:srgbClr val="48546E"/>
                </a:solidFill>
                <a:latin typeface="Calibri" pitchFamily="34" charset="0"/>
                <a:ea typeface="Calibri" pitchFamily="34" charset="-122"/>
                <a:cs typeface="Calibri" pitchFamily="34" charset="-120"/>
              </a:rPr>
              <a:t>THEN  </a:t>
            </a:r>
            <a:pPr indent="0" marL="0">
              <a:buNone/>
            </a:pPr>
            <a:r>
              <a:rPr lang="en-US" sz="980" dirty="0">
                <a:solidFill>
                  <a:srgbClr val="1C1C1C"/>
                </a:solidFill>
                <a:latin typeface="Calibri" pitchFamily="34" charset="0"/>
                <a:ea typeface="Calibri" pitchFamily="34" charset="-122"/>
                <a:cs typeface="Calibri" pitchFamily="34" charset="-120"/>
              </a:rPr>
              <a:t>2020: campaign lawyer promoting the fraud claims.</a:t>
            </a:r>
            <a:endParaRPr lang="en-US" sz="1400" dirty="0"/>
          </a:p>
          <a:p>
            <a:pPr indent="0" marL="0">
              <a:buNone/>
            </a:pPr>
            <a:r>
              <a:rPr lang="en-US" sz="900" b="1" dirty="0">
                <a:solidFill>
                  <a:srgbClr val="990011"/>
                </a:solidFill>
                <a:latin typeface="Calibri" pitchFamily="34" charset="0"/>
                <a:ea typeface="Calibri" pitchFamily="34" charset="-122"/>
                <a:cs typeface="Calibri" pitchFamily="34" charset="-120"/>
              </a:rPr>
              <a:t>NOW  </a:t>
            </a:r>
            <a:pPr indent="0" marL="0">
              <a:buNone/>
            </a:pPr>
            <a:r>
              <a:rPr lang="en-US" sz="980" dirty="0">
                <a:solidFill>
                  <a:srgbClr val="1C1C1C"/>
                </a:solidFill>
                <a:latin typeface="Calibri" pitchFamily="34" charset="0"/>
                <a:ea typeface="Calibri" pitchFamily="34" charset="-122"/>
                <a:cs typeface="Calibri" pitchFamily="34" charset="-120"/>
              </a:rPr>
              <a:t>Counselor to the Attorney General (sworn in April 20, 2026), leading DOJ’s ‘grand conspiracy’ probe of the officials who investigated them — grand juries active in Florida and D.C.</a:t>
            </a:r>
            <a:endParaRPr lang="en-US" sz="1400" dirty="0"/>
          </a:p>
        </p:txBody>
      </p:sp>
      <p:sp>
        <p:nvSpPr>
          <p:cNvPr id="11" name="Text 9"/>
          <p:cNvSpPr/>
          <p:nvPr/>
        </p:nvSpPr>
        <p:spPr>
          <a:xfrm>
            <a:off x="548640" y="4681728"/>
            <a:ext cx="8046720" cy="365760"/>
          </a:xfrm>
          <a:prstGeom prst="rect">
            <a:avLst/>
          </a:prstGeom>
          <a:noFill/>
          <a:ln/>
        </p:spPr>
        <p:txBody>
          <a:bodyPr wrap="square" rtlCol="0" anchor="ctr"/>
          <a:lstStyle/>
          <a:p>
            <a:pPr indent="0" marL="0">
              <a:buNone/>
            </a:pPr>
            <a:r>
              <a:rPr lang="en-US" sz="1150" b="1" i="1" dirty="0">
                <a:solidFill>
                  <a:srgbClr val="48546E"/>
                </a:solidFill>
                <a:latin typeface="Calibri" pitchFamily="34" charset="0"/>
                <a:ea typeface="Calibri" pitchFamily="34" charset="-122"/>
                <a:cs typeface="Calibri" pitchFamily="34" charset="-120"/>
              </a:rPr>
              <a:t>Every role above is documented — statements, appointments, the call recording, the court record. The cast is the same. The offices are new. That is the difference that matters.</a:t>
            </a:r>
            <a:endParaRPr lang="en-US" sz="1150" dirty="0"/>
          </a:p>
        </p:txBody>
      </p:sp>
      <p:sp>
        <p:nvSpPr>
          <p:cNvPr id="12" name="TextBox 11"/>
          <p:cNvSpPr txBox="1"/>
          <p:nvPr/>
        </p:nvSpPr>
        <p:spPr>
          <a:xfrm>
            <a:off x="5989320" y="4946904"/>
            <a:ext cx="2651760" cy="164592"/>
          </a:xfrm>
          <a:prstGeom prst="rect">
            <a:avLst/>
          </a:prstGeom>
          <a:noFill/>
        </p:spPr>
        <p:txBody>
          <a:bodyPr wrap="none">
            <a:spAutoFit/>
          </a:bodyPr>
          <a:lstStyle/>
          <a:p>
            <a:pPr algn="r"/>
            <a:r>
              <a:rPr sz="700">
                <a:solidFill>
                  <a:srgbClr val="9AA1AF"/>
                </a:solidFill>
                <a:latin typeface="Calibri"/>
              </a:rPr>
              <a:t>WORKING DRAFT · JULY 2026</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990011"/>
        </a:solidFill>
      </p:bgPr>
    </p:bg>
    <p:spTree>
      <p:nvGrpSpPr>
        <p:cNvPr id="1" name=""/>
        <p:cNvGrpSpPr/>
        <p:nvPr/>
      </p:nvGrpSpPr>
      <p:grpSpPr>
        <a:xfrm>
          <a:off x="0" y="0"/>
          <a:ext cx="0" cy="0"/>
          <a:chOff x="0" y="0"/>
          <a:chExt cx="0" cy="0"/>
        </a:xfrm>
      </p:grpSpPr>
      <p:sp>
        <p:nvSpPr>
          <p:cNvPr id="2" name="Text 0"/>
          <p:cNvSpPr/>
          <p:nvPr/>
        </p:nvSpPr>
        <p:spPr>
          <a:xfrm>
            <a:off x="548640" y="411480"/>
            <a:ext cx="8046720" cy="594360"/>
          </a:xfrm>
          <a:prstGeom prst="rect">
            <a:avLst/>
          </a:prstGeom>
          <a:noFill/>
          <a:ln/>
        </p:spPr>
        <p:txBody>
          <a:bodyPr wrap="square" rtlCol="0" anchor="ctr"/>
          <a:lstStyle/>
          <a:p>
            <a:pPr indent="0" marL="0">
              <a:buNone/>
            </a:pPr>
            <a:r>
              <a:rPr lang="en-US" sz="3200" b="1" dirty="0">
                <a:solidFill>
                  <a:srgbClr val="FFFFFF"/>
                </a:solidFill>
                <a:latin typeface="Cambria" pitchFamily="34" charset="0"/>
                <a:ea typeface="Cambria" pitchFamily="34" charset="-122"/>
                <a:cs typeface="Cambria" pitchFamily="34" charset="-120"/>
              </a:rPr>
              <a:t>In his own words</a:t>
            </a:r>
            <a:endParaRPr lang="en-US" sz="3200" dirty="0"/>
          </a:p>
        </p:txBody>
      </p:sp>
      <p:sp>
        <p:nvSpPr>
          <p:cNvPr id="3" name="Shape 1"/>
          <p:cNvSpPr/>
          <p:nvPr/>
        </p:nvSpPr>
        <p:spPr>
          <a:xfrm>
            <a:off x="548640" y="1188720"/>
            <a:ext cx="3931920" cy="1417320"/>
          </a:xfrm>
          <a:prstGeom prst="roundRect">
            <a:avLst>
              <a:gd name="adj" fmla="val 3871"/>
            </a:avLst>
          </a:prstGeom>
          <a:solidFill>
            <a:srgbClr val="EDF1F7"/>
          </a:solidFill>
          <a:ln/>
        </p:spPr>
      </p:sp>
      <p:sp>
        <p:nvSpPr>
          <p:cNvPr id="4" name="Text 2"/>
          <p:cNvSpPr/>
          <p:nvPr/>
        </p:nvSpPr>
        <p:spPr>
          <a:xfrm>
            <a:off x="731520" y="1261872"/>
            <a:ext cx="3611880" cy="1280160"/>
          </a:xfrm>
          <a:prstGeom prst="rect">
            <a:avLst/>
          </a:prstGeom>
          <a:noFill/>
          <a:ln/>
        </p:spPr>
        <p:txBody>
          <a:bodyPr wrap="square" rtlCol="0" anchor="ctr"/>
          <a:lstStyle/>
          <a:p>
            <a:pPr indent="0" marL="0">
              <a:buNone/>
            </a:pPr>
            <a:r>
              <a:rPr lang="en-US" sz="1300" b="1" dirty="0">
                <a:solidFill>
                  <a:srgbClr val="990011"/>
                </a:solidFill>
                <a:latin typeface="Cambria" pitchFamily="34" charset="0"/>
                <a:ea typeface="Cambria" pitchFamily="34" charset="-122"/>
                <a:cs typeface="Cambria" pitchFamily="34" charset="-120"/>
              </a:rPr>
              <a:t>“In four years, you don’t have to vote again. We’ll have it fixed so good, you’re not going to have to vote.”</a:t>
            </a:r>
            <a:endParaRPr lang="en-US" sz="1300" dirty="0"/>
          </a:p>
          <a:p>
            <a:pPr indent="0" marL="0">
              <a:buNone/>
            </a:pPr>
            <a:r>
              <a:rPr lang="en-US" sz="950" i="1" dirty="0">
                <a:solidFill>
                  <a:srgbClr val="5A6478"/>
                </a:solidFill>
                <a:latin typeface="Calibri" pitchFamily="34" charset="0"/>
                <a:ea typeface="Calibri" pitchFamily="34" charset="-122"/>
                <a:cs typeface="Calibri" pitchFamily="34" charset="-120"/>
              </a:rPr>
              <a:t>July 26, 2024 · on camera</a:t>
            </a:r>
            <a:endParaRPr lang="en-US" sz="1300" dirty="0"/>
          </a:p>
        </p:txBody>
      </p:sp>
      <p:sp>
        <p:nvSpPr>
          <p:cNvPr id="5" name="Shape 3"/>
          <p:cNvSpPr/>
          <p:nvPr/>
        </p:nvSpPr>
        <p:spPr>
          <a:xfrm>
            <a:off x="4754880" y="1188720"/>
            <a:ext cx="3931920" cy="1417320"/>
          </a:xfrm>
          <a:prstGeom prst="roundRect">
            <a:avLst>
              <a:gd name="adj" fmla="val 3871"/>
            </a:avLst>
          </a:prstGeom>
          <a:solidFill>
            <a:srgbClr val="EDF1F7"/>
          </a:solidFill>
          <a:ln/>
        </p:spPr>
      </p:sp>
      <p:sp>
        <p:nvSpPr>
          <p:cNvPr id="6" name="Text 4"/>
          <p:cNvSpPr/>
          <p:nvPr/>
        </p:nvSpPr>
        <p:spPr>
          <a:xfrm>
            <a:off x="4937760" y="1261872"/>
            <a:ext cx="3611880" cy="1280160"/>
          </a:xfrm>
          <a:prstGeom prst="rect">
            <a:avLst/>
          </a:prstGeom>
          <a:noFill/>
          <a:ln/>
        </p:spPr>
        <p:txBody>
          <a:bodyPr wrap="square" rtlCol="0" anchor="ctr"/>
          <a:lstStyle/>
          <a:p>
            <a:pPr indent="0" marL="0">
              <a:buNone/>
            </a:pPr>
            <a:r>
              <a:rPr lang="en-US" sz="1300" b="1" dirty="0">
                <a:solidFill>
                  <a:srgbClr val="990011"/>
                </a:solidFill>
                <a:latin typeface="Cambria" pitchFamily="34" charset="0"/>
                <a:ea typeface="Cambria" pitchFamily="34" charset="-122"/>
                <a:cs typeface="Cambria" pitchFamily="34" charset="-120"/>
              </a:rPr>
              <a:t>“...the desperately needed SAVE AMERICA ACT, which I consider to be a National Emergency.”</a:t>
            </a:r>
            <a:endParaRPr lang="en-US" sz="1300" dirty="0"/>
          </a:p>
          <a:p>
            <a:pPr indent="0" marL="0">
              <a:buNone/>
            </a:pPr>
            <a:r>
              <a:rPr lang="en-US" sz="950" i="1" dirty="0">
                <a:solidFill>
                  <a:srgbClr val="5A6478"/>
                </a:solidFill>
                <a:latin typeface="Calibri" pitchFamily="34" charset="0"/>
                <a:ea typeface="Calibri" pitchFamily="34" charset="-122"/>
                <a:cs typeface="Calibri" pitchFamily="34" charset="-120"/>
              </a:rPr>
              <a:t>June 24, 2026 · in writing, canceling a housing bill that passed 358–32 and 85–5 — and on July 10, in writing again: “I will not sign the Housing Bill... in PROTEST”</a:t>
            </a:r>
            <a:endParaRPr lang="en-US" sz="1300" dirty="0"/>
          </a:p>
        </p:txBody>
      </p:sp>
      <p:sp>
        <p:nvSpPr>
          <p:cNvPr id="7" name="Shape 5"/>
          <p:cNvSpPr/>
          <p:nvPr/>
        </p:nvSpPr>
        <p:spPr>
          <a:xfrm>
            <a:off x="548640" y="2761488"/>
            <a:ext cx="3931920" cy="1417320"/>
          </a:xfrm>
          <a:prstGeom prst="roundRect">
            <a:avLst>
              <a:gd name="adj" fmla="val 3871"/>
            </a:avLst>
          </a:prstGeom>
          <a:solidFill>
            <a:srgbClr val="EDF1F7"/>
          </a:solidFill>
          <a:ln/>
        </p:spPr>
      </p:sp>
      <p:sp>
        <p:nvSpPr>
          <p:cNvPr id="8" name="Text 6"/>
          <p:cNvSpPr/>
          <p:nvPr/>
        </p:nvSpPr>
        <p:spPr>
          <a:xfrm>
            <a:off x="731520" y="2834640"/>
            <a:ext cx="3611880" cy="1280160"/>
          </a:xfrm>
          <a:prstGeom prst="rect">
            <a:avLst/>
          </a:prstGeom>
          <a:noFill/>
          <a:ln/>
        </p:spPr>
        <p:txBody>
          <a:bodyPr wrap="square" rtlCol="0" anchor="ctr"/>
          <a:lstStyle/>
          <a:p>
            <a:pPr indent="0" marL="0">
              <a:buNone/>
            </a:pPr>
            <a:r>
              <a:rPr lang="en-US" sz="1300" b="1" dirty="0">
                <a:solidFill>
                  <a:srgbClr val="990011"/>
                </a:solidFill>
                <a:latin typeface="Cambria" pitchFamily="34" charset="0"/>
                <a:ea typeface="Cambria" pitchFamily="34" charset="-122"/>
                <a:cs typeface="Cambria" pitchFamily="34" charset="-120"/>
              </a:rPr>
              <a:t>“...all voters must provide a little thing called proof of citizenship. And there will be no mail-in ballots, except for illness, disability, military deployment, or travel.”</a:t>
            </a:r>
            <a:endParaRPr lang="en-US" sz="1300" dirty="0"/>
          </a:p>
          <a:p>
            <a:pPr indent="0" marL="0">
              <a:buNone/>
            </a:pPr>
            <a:r>
              <a:rPr lang="en-US" sz="950" i="1" dirty="0">
                <a:solidFill>
                  <a:srgbClr val="5A6478"/>
                </a:solidFill>
                <a:latin typeface="Calibri" pitchFamily="34" charset="0"/>
                <a:ea typeface="Calibri" pitchFamily="34" charset="-122"/>
                <a:cs typeface="Calibri" pitchFamily="34" charset="-120"/>
              </a:rPr>
              <a:t>July 4, 2026, National Mall · on camera</a:t>
            </a:r>
            <a:endParaRPr lang="en-US" sz="1300" dirty="0"/>
          </a:p>
        </p:txBody>
      </p:sp>
      <p:sp>
        <p:nvSpPr>
          <p:cNvPr id="9" name="Shape 7"/>
          <p:cNvSpPr/>
          <p:nvPr/>
        </p:nvSpPr>
        <p:spPr>
          <a:xfrm>
            <a:off x="4754880" y="2761488"/>
            <a:ext cx="3931920" cy="1417320"/>
          </a:xfrm>
          <a:prstGeom prst="roundRect">
            <a:avLst>
              <a:gd name="adj" fmla="val 3871"/>
            </a:avLst>
          </a:prstGeom>
          <a:solidFill>
            <a:srgbClr val="EDF1F7"/>
          </a:solidFill>
          <a:ln/>
        </p:spPr>
      </p:sp>
      <p:sp>
        <p:nvSpPr>
          <p:cNvPr id="10" name="Text 8"/>
          <p:cNvSpPr/>
          <p:nvPr/>
        </p:nvSpPr>
        <p:spPr>
          <a:xfrm>
            <a:off x="4937760" y="2834640"/>
            <a:ext cx="3611880" cy="1280160"/>
          </a:xfrm>
          <a:prstGeom prst="rect">
            <a:avLst/>
          </a:prstGeom>
          <a:noFill/>
          <a:ln/>
        </p:spPr>
        <p:txBody>
          <a:bodyPr wrap="square" rtlCol="0" anchor="ctr"/>
          <a:lstStyle/>
          <a:p>
            <a:pPr indent="0" marL="0">
              <a:buNone/>
            </a:pPr>
            <a:r>
              <a:rPr lang="en-US" sz="1300" b="1" dirty="0">
                <a:solidFill>
                  <a:srgbClr val="990011"/>
                </a:solidFill>
                <a:latin typeface="Cambria" pitchFamily="34" charset="0"/>
                <a:ea typeface="Cambria" pitchFamily="34" charset="-122"/>
                <a:cs typeface="Cambria" pitchFamily="34" charset="-120"/>
              </a:rPr>
              <a:t>“The Republican Party will never win another Election. I will, sadly, be the last Republican President... TERMINATE THE FILIBUSTER, AND IMMEDIATELY APPROVE THE SAVE AMERICA ACT.”</a:t>
            </a:r>
            <a:endParaRPr lang="en-US" sz="1300" dirty="0"/>
          </a:p>
          <a:p>
            <a:pPr indent="0" marL="0">
              <a:buNone/>
            </a:pPr>
            <a:r>
              <a:rPr lang="en-US" sz="950" i="1" dirty="0">
                <a:solidFill>
                  <a:srgbClr val="5A6478"/>
                </a:solidFill>
                <a:latin typeface="Calibri" pitchFamily="34" charset="0"/>
                <a:ea typeface="Calibri" pitchFamily="34" charset="-122"/>
                <a:cs typeface="Calibri" pitchFamily="34" charset="-120"/>
              </a:rPr>
              <a:t>June 18, 2026 · in writing — restated in softer form July 5</a:t>
            </a:r>
            <a:endParaRPr lang="en-US" sz="1300" dirty="0"/>
          </a:p>
        </p:txBody>
      </p:sp>
      <p:sp>
        <p:nvSpPr>
          <p:cNvPr id="11" name="Text 9"/>
          <p:cNvSpPr/>
          <p:nvPr/>
        </p:nvSpPr>
        <p:spPr>
          <a:xfrm>
            <a:off x="548640" y="4526280"/>
            <a:ext cx="8046720" cy="365760"/>
          </a:xfrm>
          <a:prstGeom prst="rect">
            <a:avLst/>
          </a:prstGeom>
          <a:noFill/>
          <a:ln/>
        </p:spPr>
        <p:txBody>
          <a:bodyPr wrap="square" rtlCol="0" anchor="ctr"/>
          <a:lstStyle/>
          <a:p>
            <a:pPr algn="ctr" indent="0" marL="0">
              <a:buNone/>
            </a:pPr>
            <a:r>
              <a:rPr lang="en-US" sz="1400" dirty="0">
                <a:solidFill>
                  <a:srgbClr val="FFFFFF"/>
                </a:solidFill>
                <a:latin typeface="Calibri" pitchFamily="34" charset="0"/>
                <a:ea typeface="Calibri" pitchFamily="34" charset="-122"/>
                <a:cs typeface="Calibri" pitchFamily="34" charset="-120"/>
              </a:rPr>
              <a:t>Two on video. Two over his signature.</a:t>
            </a:r>
            <a:endParaRPr lang="en-US" sz="1400" dirty="0"/>
          </a:p>
        </p:txBody>
      </p:sp>
      <p:sp>
        <p:nvSpPr>
          <p:cNvPr id="12" name="TextBox 11"/>
          <p:cNvSpPr txBox="1"/>
          <p:nvPr/>
        </p:nvSpPr>
        <p:spPr>
          <a:xfrm>
            <a:off x="5989320" y="4946904"/>
            <a:ext cx="2651760" cy="164592"/>
          </a:xfrm>
          <a:prstGeom prst="rect">
            <a:avLst/>
          </a:prstGeom>
          <a:noFill/>
        </p:spPr>
        <p:txBody>
          <a:bodyPr wrap="none">
            <a:spAutoFit/>
          </a:bodyPr>
          <a:lstStyle/>
          <a:p>
            <a:pPr algn="r"/>
            <a:r>
              <a:rPr sz="700">
                <a:solidFill>
                  <a:srgbClr val="C6CEDB"/>
                </a:solidFill>
                <a:latin typeface="Calibri"/>
              </a:rPr>
              <a:t>WORKING DRAFT · JULY 2026</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7F6F4"/>
        </a:solidFill>
      </p:bgPr>
    </p:bg>
    <p:spTree>
      <p:nvGrpSpPr>
        <p:cNvPr id="1" name=""/>
        <p:cNvGrpSpPr/>
        <p:nvPr/>
      </p:nvGrpSpPr>
      <p:grpSpPr>
        <a:xfrm>
          <a:off x="0" y="0"/>
          <a:ext cx="0" cy="0"/>
          <a:chOff x="0" y="0"/>
          <a:chExt cx="0" cy="0"/>
        </a:xfrm>
      </p:grpSpPr>
      <p:sp>
        <p:nvSpPr>
          <p:cNvPr id="2" name="Text 0"/>
          <p:cNvSpPr/>
          <p:nvPr/>
        </p:nvSpPr>
        <p:spPr>
          <a:xfrm>
            <a:off x="548640" y="411480"/>
            <a:ext cx="8046720" cy="548640"/>
          </a:xfrm>
          <a:prstGeom prst="rect">
            <a:avLst/>
          </a:prstGeom>
          <a:noFill/>
          <a:ln/>
        </p:spPr>
        <p:txBody>
          <a:bodyPr wrap="square" rtlCol="0" anchor="ctr"/>
          <a:lstStyle/>
          <a:p>
            <a:pPr indent="0" marL="0">
              <a:buNone/>
            </a:pPr>
            <a:r>
              <a:rPr lang="en-US" sz="3000" b="1" dirty="0">
                <a:solidFill>
                  <a:srgbClr val="1C1C1C"/>
                </a:solidFill>
                <a:latin typeface="Cambria" pitchFamily="34" charset="0"/>
                <a:ea typeface="Cambria" pitchFamily="34" charset="-122"/>
                <a:cs typeface="Cambria" pitchFamily="34" charset="-120"/>
              </a:rPr>
              <a:t>Six escalations in three weeks</a:t>
            </a:r>
            <a:endParaRPr lang="en-US" sz="3000" dirty="0"/>
          </a:p>
        </p:txBody>
      </p:sp>
      <p:sp>
        <p:nvSpPr>
          <p:cNvPr id="3" name="Text 1"/>
          <p:cNvSpPr/>
          <p:nvPr/>
        </p:nvSpPr>
        <p:spPr>
          <a:xfrm>
            <a:off x="548640" y="1115568"/>
            <a:ext cx="868680" cy="493776"/>
          </a:xfrm>
          <a:prstGeom prst="rect">
            <a:avLst/>
          </a:prstGeom>
          <a:noFill/>
          <a:ln/>
        </p:spPr>
        <p:txBody>
          <a:bodyPr wrap="square" rtlCol="0" anchor="t"/>
          <a:lstStyle/>
          <a:p>
            <a:pPr indent="0" marL="0">
              <a:buNone/>
            </a:pPr>
            <a:r>
              <a:rPr lang="en-US" sz="1300" b="1" dirty="0">
                <a:solidFill>
                  <a:srgbClr val="990011"/>
                </a:solidFill>
                <a:latin typeface="Cambria" pitchFamily="34" charset="0"/>
                <a:ea typeface="Cambria" pitchFamily="34" charset="-122"/>
                <a:cs typeface="Cambria" pitchFamily="34" charset="-120"/>
              </a:rPr>
              <a:t>JUN 17</a:t>
            </a:r>
            <a:endParaRPr lang="en-US" sz="1300" dirty="0"/>
          </a:p>
        </p:txBody>
      </p:sp>
      <p:sp>
        <p:nvSpPr>
          <p:cNvPr id="4" name="Text 2"/>
          <p:cNvSpPr/>
          <p:nvPr/>
        </p:nvSpPr>
        <p:spPr>
          <a:xfrm>
            <a:off x="1481328" y="1115568"/>
            <a:ext cx="7132320" cy="493776"/>
          </a:xfrm>
          <a:prstGeom prst="rect">
            <a:avLst/>
          </a:prstGeom>
          <a:noFill/>
          <a:ln/>
        </p:spPr>
        <p:txBody>
          <a:bodyPr wrap="square" rtlCol="0" anchor="t"/>
          <a:lstStyle/>
          <a:p>
            <a:pPr indent="0" marL="0">
              <a:buNone/>
            </a:pPr>
            <a:r>
              <a:rPr lang="en-US" sz="1120" dirty="0">
                <a:solidFill>
                  <a:srgbClr val="1C1C1C"/>
                </a:solidFill>
                <a:latin typeface="Calibri" pitchFamily="34" charset="0"/>
                <a:ea typeface="Calibri" pitchFamily="34" charset="-122"/>
                <a:cs typeface="Calibri" pitchFamily="34" charset="-120"/>
              </a:rPr>
              <a:t>Holds FISA renewal hostage to SAVE — “I will not approve FISA without THE SAVE AMERICA ACT going along with it”</a:t>
            </a:r>
            <a:endParaRPr lang="en-US" sz="1120" dirty="0"/>
          </a:p>
        </p:txBody>
      </p:sp>
      <p:sp>
        <p:nvSpPr>
          <p:cNvPr id="5" name="Text 3"/>
          <p:cNvSpPr/>
          <p:nvPr/>
        </p:nvSpPr>
        <p:spPr>
          <a:xfrm>
            <a:off x="548640" y="1645920"/>
            <a:ext cx="868680" cy="493776"/>
          </a:xfrm>
          <a:prstGeom prst="rect">
            <a:avLst/>
          </a:prstGeom>
          <a:noFill/>
          <a:ln/>
        </p:spPr>
        <p:txBody>
          <a:bodyPr wrap="square" rtlCol="0" anchor="t"/>
          <a:lstStyle/>
          <a:p>
            <a:pPr indent="0" marL="0">
              <a:buNone/>
            </a:pPr>
            <a:r>
              <a:rPr lang="en-US" sz="1300" b="1" dirty="0">
                <a:solidFill>
                  <a:srgbClr val="990011"/>
                </a:solidFill>
                <a:latin typeface="Cambria" pitchFamily="34" charset="0"/>
                <a:ea typeface="Cambria" pitchFamily="34" charset="-122"/>
                <a:cs typeface="Cambria" pitchFamily="34" charset="-120"/>
              </a:rPr>
              <a:t>JUN 24</a:t>
            </a:r>
            <a:endParaRPr lang="en-US" sz="1300" dirty="0"/>
          </a:p>
        </p:txBody>
      </p:sp>
      <p:sp>
        <p:nvSpPr>
          <p:cNvPr id="6" name="Text 4"/>
          <p:cNvSpPr/>
          <p:nvPr/>
        </p:nvSpPr>
        <p:spPr>
          <a:xfrm>
            <a:off x="1481328" y="1645920"/>
            <a:ext cx="7132320" cy="493776"/>
          </a:xfrm>
          <a:prstGeom prst="rect">
            <a:avLst/>
          </a:prstGeom>
          <a:noFill/>
          <a:ln/>
        </p:spPr>
        <p:txBody>
          <a:bodyPr wrap="square" rtlCol="0" anchor="t"/>
          <a:lstStyle/>
          <a:p>
            <a:pPr indent="0" marL="0">
              <a:buNone/>
            </a:pPr>
            <a:r>
              <a:rPr lang="en-US" sz="1120" dirty="0">
                <a:solidFill>
                  <a:srgbClr val="1C1C1C"/>
                </a:solidFill>
                <a:latin typeface="Calibri" pitchFamily="34" charset="0"/>
                <a:ea typeface="Calibri" pitchFamily="34" charset="-122"/>
                <a:cs typeface="Calibri" pitchFamily="34" charset="-120"/>
              </a:rPr>
              <a:t>Cancels a housing-bill signing over SAVE · hardens it July 10 into a refusal to sign at all — “in PROTEST” — and the bill becomes law without him, 12:01 a.m. July 11</a:t>
            </a:r>
            <a:endParaRPr lang="en-US" sz="1120" dirty="0"/>
          </a:p>
        </p:txBody>
      </p:sp>
      <p:sp>
        <p:nvSpPr>
          <p:cNvPr id="7" name="Text 5"/>
          <p:cNvSpPr/>
          <p:nvPr/>
        </p:nvSpPr>
        <p:spPr>
          <a:xfrm>
            <a:off x="548640" y="2176272"/>
            <a:ext cx="868680" cy="493776"/>
          </a:xfrm>
          <a:prstGeom prst="rect">
            <a:avLst/>
          </a:prstGeom>
          <a:noFill/>
          <a:ln/>
        </p:spPr>
        <p:txBody>
          <a:bodyPr wrap="square" rtlCol="0" anchor="t"/>
          <a:lstStyle/>
          <a:p>
            <a:pPr indent="0" marL="0">
              <a:buNone/>
            </a:pPr>
            <a:r>
              <a:rPr lang="en-US" sz="1300" b="1" dirty="0">
                <a:solidFill>
                  <a:srgbClr val="990011"/>
                </a:solidFill>
                <a:latin typeface="Cambria" pitchFamily="34" charset="0"/>
                <a:ea typeface="Cambria" pitchFamily="34" charset="-122"/>
                <a:cs typeface="Cambria" pitchFamily="34" charset="-120"/>
              </a:rPr>
              <a:t>JUN 30</a:t>
            </a:r>
            <a:endParaRPr lang="en-US" sz="1300" dirty="0"/>
          </a:p>
        </p:txBody>
      </p:sp>
      <p:sp>
        <p:nvSpPr>
          <p:cNvPr id="8" name="Text 6"/>
          <p:cNvSpPr/>
          <p:nvPr/>
        </p:nvSpPr>
        <p:spPr>
          <a:xfrm>
            <a:off x="1481328" y="2176272"/>
            <a:ext cx="7132320" cy="493776"/>
          </a:xfrm>
          <a:prstGeom prst="rect">
            <a:avLst/>
          </a:prstGeom>
          <a:noFill/>
          <a:ln/>
        </p:spPr>
        <p:txBody>
          <a:bodyPr wrap="square" rtlCol="0" anchor="t"/>
          <a:lstStyle/>
          <a:p>
            <a:pPr indent="0" marL="0">
              <a:buNone/>
            </a:pPr>
            <a:r>
              <a:rPr lang="en-US" sz="1120" dirty="0">
                <a:solidFill>
                  <a:srgbClr val="1C1C1C"/>
                </a:solidFill>
                <a:latin typeface="Calibri" pitchFamily="34" charset="0"/>
                <a:ea typeface="Calibri" pitchFamily="34" charset="-122"/>
                <a:cs typeface="Calibri" pitchFamily="34" charset="-120"/>
              </a:rPr>
              <a:t>House rule attaching SAVE to the defense bill collapses; the NDAA stalls</a:t>
            </a:r>
            <a:endParaRPr lang="en-US" sz="1120" dirty="0"/>
          </a:p>
        </p:txBody>
      </p:sp>
      <p:sp>
        <p:nvSpPr>
          <p:cNvPr id="9" name="Text 7"/>
          <p:cNvSpPr/>
          <p:nvPr/>
        </p:nvSpPr>
        <p:spPr>
          <a:xfrm>
            <a:off x="548640" y="2706624"/>
            <a:ext cx="868680" cy="493776"/>
          </a:xfrm>
          <a:prstGeom prst="rect">
            <a:avLst/>
          </a:prstGeom>
          <a:noFill/>
          <a:ln/>
        </p:spPr>
        <p:txBody>
          <a:bodyPr wrap="square" rtlCol="0" anchor="t"/>
          <a:lstStyle/>
          <a:p>
            <a:pPr indent="0" marL="0">
              <a:buNone/>
            </a:pPr>
            <a:r>
              <a:rPr lang="en-US" sz="1300" b="1" dirty="0">
                <a:solidFill>
                  <a:srgbClr val="990011"/>
                </a:solidFill>
                <a:latin typeface="Cambria" pitchFamily="34" charset="0"/>
                <a:ea typeface="Cambria" pitchFamily="34" charset="-122"/>
                <a:cs typeface="Cambria" pitchFamily="34" charset="-120"/>
              </a:rPr>
              <a:t>JUL 4</a:t>
            </a:r>
            <a:endParaRPr lang="en-US" sz="1300" dirty="0"/>
          </a:p>
        </p:txBody>
      </p:sp>
      <p:sp>
        <p:nvSpPr>
          <p:cNvPr id="10" name="Text 8"/>
          <p:cNvSpPr/>
          <p:nvPr/>
        </p:nvSpPr>
        <p:spPr>
          <a:xfrm>
            <a:off x="1481328" y="2706624"/>
            <a:ext cx="7132320" cy="493776"/>
          </a:xfrm>
          <a:prstGeom prst="rect">
            <a:avLst/>
          </a:prstGeom>
          <a:noFill/>
          <a:ln/>
        </p:spPr>
        <p:txBody>
          <a:bodyPr wrap="square" rtlCol="0" anchor="t"/>
          <a:lstStyle/>
          <a:p>
            <a:pPr indent="0" marL="0">
              <a:buNone/>
            </a:pPr>
            <a:r>
              <a:rPr lang="en-US" sz="1120" dirty="0">
                <a:solidFill>
                  <a:srgbClr val="1C1C1C"/>
                </a:solidFill>
                <a:latin typeface="Calibri" pitchFamily="34" charset="0"/>
                <a:ea typeface="Calibri" pitchFamily="34" charset="-122"/>
                <a:cs typeface="Calibri" pitchFamily="34" charset="-120"/>
              </a:rPr>
              <a:t>Raises it from the National Mall in the 250th-anniversary address</a:t>
            </a:r>
            <a:endParaRPr lang="en-US" sz="1120" dirty="0"/>
          </a:p>
        </p:txBody>
      </p:sp>
      <p:sp>
        <p:nvSpPr>
          <p:cNvPr id="11" name="Text 9"/>
          <p:cNvSpPr/>
          <p:nvPr/>
        </p:nvSpPr>
        <p:spPr>
          <a:xfrm>
            <a:off x="548640" y="3236976"/>
            <a:ext cx="868680" cy="493776"/>
          </a:xfrm>
          <a:prstGeom prst="rect">
            <a:avLst/>
          </a:prstGeom>
          <a:noFill/>
          <a:ln/>
        </p:spPr>
        <p:txBody>
          <a:bodyPr wrap="square" rtlCol="0" anchor="t"/>
          <a:lstStyle/>
          <a:p>
            <a:pPr indent="0" marL="0">
              <a:buNone/>
            </a:pPr>
            <a:r>
              <a:rPr lang="en-US" sz="1300" b="1" dirty="0">
                <a:solidFill>
                  <a:srgbClr val="990011"/>
                </a:solidFill>
                <a:latin typeface="Cambria" pitchFamily="34" charset="0"/>
                <a:ea typeface="Cambria" pitchFamily="34" charset="-122"/>
                <a:cs typeface="Cambria" pitchFamily="34" charset="-120"/>
              </a:rPr>
              <a:t>JUL 5</a:t>
            </a:r>
            <a:endParaRPr lang="en-US" sz="1300" dirty="0"/>
          </a:p>
        </p:txBody>
      </p:sp>
      <p:sp>
        <p:nvSpPr>
          <p:cNvPr id="12" name="Text 10"/>
          <p:cNvSpPr/>
          <p:nvPr/>
        </p:nvSpPr>
        <p:spPr>
          <a:xfrm>
            <a:off x="1481328" y="3236976"/>
            <a:ext cx="7132320" cy="493776"/>
          </a:xfrm>
          <a:prstGeom prst="rect">
            <a:avLst/>
          </a:prstGeom>
          <a:noFill/>
          <a:ln/>
        </p:spPr>
        <p:txBody>
          <a:bodyPr wrap="square" rtlCol="0" anchor="t"/>
          <a:lstStyle/>
          <a:p>
            <a:pPr indent="0" marL="0">
              <a:buNone/>
            </a:pPr>
            <a:r>
              <a:rPr lang="en-US" sz="1120" dirty="0">
                <a:solidFill>
                  <a:srgbClr val="1C1C1C"/>
                </a:solidFill>
                <a:latin typeface="Calibri" pitchFamily="34" charset="0"/>
                <a:ea typeface="Calibri" pitchFamily="34" charset="-122"/>
                <a:cs typeface="Calibri" pitchFamily="34" charset="-120"/>
              </a:rPr>
              <a:t>Renews the filibuster demand in writing — “TERMINATE THE FILIBUSTER... I don’t want to be the last Republican President!”</a:t>
            </a:r>
            <a:endParaRPr lang="en-US" sz="1120" dirty="0"/>
          </a:p>
        </p:txBody>
      </p:sp>
      <p:sp>
        <p:nvSpPr>
          <p:cNvPr id="13" name="Text 11"/>
          <p:cNvSpPr/>
          <p:nvPr/>
        </p:nvSpPr>
        <p:spPr>
          <a:xfrm>
            <a:off x="548640" y="3767328"/>
            <a:ext cx="868680" cy="493776"/>
          </a:xfrm>
          <a:prstGeom prst="rect">
            <a:avLst/>
          </a:prstGeom>
          <a:noFill/>
          <a:ln/>
        </p:spPr>
        <p:txBody>
          <a:bodyPr wrap="square" rtlCol="0" anchor="t"/>
          <a:lstStyle/>
          <a:p>
            <a:pPr indent="0" marL="0">
              <a:buNone/>
            </a:pPr>
            <a:r>
              <a:rPr lang="en-US" sz="1300" b="1" dirty="0">
                <a:solidFill>
                  <a:srgbClr val="990011"/>
                </a:solidFill>
                <a:latin typeface="Cambria" pitchFamily="34" charset="0"/>
                <a:ea typeface="Cambria" pitchFamily="34" charset="-122"/>
                <a:cs typeface="Cambria" pitchFamily="34" charset="-120"/>
              </a:rPr>
              <a:t>JUL 7</a:t>
            </a:r>
            <a:endParaRPr lang="en-US" sz="1300" dirty="0"/>
          </a:p>
        </p:txBody>
      </p:sp>
      <p:sp>
        <p:nvSpPr>
          <p:cNvPr id="14" name="Text 12"/>
          <p:cNvSpPr/>
          <p:nvPr/>
        </p:nvSpPr>
        <p:spPr>
          <a:xfrm>
            <a:off x="1481328" y="3767328"/>
            <a:ext cx="7132320" cy="493776"/>
          </a:xfrm>
          <a:prstGeom prst="rect">
            <a:avLst/>
          </a:prstGeom>
          <a:noFill/>
          <a:ln/>
        </p:spPr>
        <p:txBody>
          <a:bodyPr wrap="square" rtlCol="0" anchor="t"/>
          <a:lstStyle/>
          <a:p>
            <a:pPr indent="0" marL="0">
              <a:buNone/>
            </a:pPr>
            <a:r>
              <a:rPr lang="en-US" sz="1120" dirty="0">
                <a:solidFill>
                  <a:srgbClr val="1C1C1C"/>
                </a:solidFill>
                <a:latin typeface="Calibri" pitchFamily="34" charset="0"/>
                <a:ea typeface="Calibri" pitchFamily="34" charset="-122"/>
                <a:cs typeface="Calibri" pitchFamily="34" charset="-120"/>
              </a:rPr>
              <a:t>Reverses his prior refusal — endorses filibuster-proof budget reconciliation for SAVE</a:t>
            </a:r>
            <a:endParaRPr lang="en-US" sz="1120" dirty="0"/>
          </a:p>
        </p:txBody>
      </p:sp>
      <p:sp>
        <p:nvSpPr>
          <p:cNvPr id="15" name="Text 13"/>
          <p:cNvSpPr/>
          <p:nvPr/>
        </p:nvSpPr>
        <p:spPr>
          <a:xfrm>
            <a:off x="548640" y="4434840"/>
            <a:ext cx="8046720" cy="457200"/>
          </a:xfrm>
          <a:prstGeom prst="rect">
            <a:avLst/>
          </a:prstGeom>
          <a:noFill/>
          <a:ln/>
        </p:spPr>
        <p:txBody>
          <a:bodyPr wrap="square" rtlCol="0" anchor="ctr"/>
          <a:lstStyle/>
          <a:p>
            <a:pPr indent="0" marL="0">
              <a:buNone/>
            </a:pPr>
            <a:r>
              <a:rPr lang="en-US" sz="1350" b="1" i="1" dirty="0">
                <a:solidFill>
                  <a:srgbClr val="48546E"/>
                </a:solidFill>
                <a:latin typeface="Calibri" pitchFamily="34" charset="0"/>
                <a:ea typeface="Calibri" pitchFamily="34" charset="-122"/>
                <a:cs typeface="Calibri" pitchFamily="34" charset="-120"/>
              </a:rPr>
              <a:t>The Senate has killed it twice. The push is climbing over housing, surveillance law, and the defense budget to stay first.</a:t>
            </a:r>
            <a:endParaRPr lang="en-US" sz="1350" dirty="0"/>
          </a:p>
        </p:txBody>
      </p:sp>
      <p:sp>
        <p:nvSpPr>
          <p:cNvPr id="16" name="TextBox 15"/>
          <p:cNvSpPr txBox="1"/>
          <p:nvPr/>
        </p:nvSpPr>
        <p:spPr>
          <a:xfrm>
            <a:off x="5989320" y="4946904"/>
            <a:ext cx="2651760" cy="164592"/>
          </a:xfrm>
          <a:prstGeom prst="rect">
            <a:avLst/>
          </a:prstGeom>
          <a:noFill/>
        </p:spPr>
        <p:txBody>
          <a:bodyPr wrap="none">
            <a:spAutoFit/>
          </a:bodyPr>
          <a:lstStyle/>
          <a:p>
            <a:pPr algn="r"/>
            <a:r>
              <a:rPr sz="700">
                <a:solidFill>
                  <a:srgbClr val="9AA1AF"/>
                </a:solidFill>
                <a:latin typeface="Calibri"/>
              </a:rPr>
              <a:t>WORKING DRAFT · JULY 2026</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7F6F4"/>
        </a:solidFill>
      </p:bgPr>
    </p:bg>
    <p:spTree>
      <p:nvGrpSpPr>
        <p:cNvPr id="1" name=""/>
        <p:cNvGrpSpPr/>
        <p:nvPr/>
      </p:nvGrpSpPr>
      <p:grpSpPr>
        <a:xfrm>
          <a:off x="0" y="0"/>
          <a:ext cx="0" cy="0"/>
          <a:chOff x="0" y="0"/>
          <a:chExt cx="0" cy="0"/>
        </a:xfrm>
      </p:grpSpPr>
      <p:sp>
        <p:nvSpPr>
          <p:cNvPr id="2" name="Text 0"/>
          <p:cNvSpPr/>
          <p:nvPr/>
        </p:nvSpPr>
        <p:spPr>
          <a:xfrm>
            <a:off x="548640" y="411480"/>
            <a:ext cx="8046720" cy="548640"/>
          </a:xfrm>
          <a:prstGeom prst="rect">
            <a:avLst/>
          </a:prstGeom>
          <a:noFill/>
          <a:ln/>
        </p:spPr>
        <p:txBody>
          <a:bodyPr wrap="square" rtlCol="0" anchor="ctr"/>
          <a:lstStyle/>
          <a:p>
            <a:pPr indent="0" marL="0">
              <a:buNone/>
            </a:pPr>
            <a:r>
              <a:rPr lang="en-US" sz="2800" b="1" dirty="0">
                <a:solidFill>
                  <a:srgbClr val="1C1C1C"/>
                </a:solidFill>
                <a:latin typeface="Cambria" pitchFamily="34" charset="0"/>
                <a:ea typeface="Cambria" pitchFamily="34" charset="-122"/>
                <a:cs typeface="Cambria" pitchFamily="34" charset="-120"/>
              </a:rPr>
              <a:t>And the chamber itself is jammed</a:t>
            </a:r>
            <a:endParaRPr lang="en-US" sz="2800" dirty="0"/>
          </a:p>
        </p:txBody>
      </p:sp>
      <p:sp>
        <p:nvSpPr>
          <p:cNvPr id="3" name="Shape 1"/>
          <p:cNvSpPr/>
          <p:nvPr/>
        </p:nvSpPr>
        <p:spPr>
          <a:xfrm>
            <a:off x="548640" y="1188720"/>
            <a:ext cx="3931920" cy="1481328"/>
          </a:xfrm>
          <a:prstGeom prst="roundRect">
            <a:avLst>
              <a:gd name="adj" fmla="val 4321"/>
            </a:avLst>
          </a:prstGeom>
          <a:solidFill>
            <a:srgbClr val="EDF1F7"/>
          </a:solidFill>
          <a:ln/>
          <a:effectLst>
            <a:outerShdw sx="100000" sy="100000" kx="0" ky="0" algn="bl" rotWithShape="0" blurRad="76200" dist="25400" dir="2700000">
              <a:srgbClr val="000000">
                <a:alpha val="13000"/>
              </a:srgbClr>
            </a:outerShdw>
          </a:effectLst>
        </p:spPr>
      </p:sp>
      <p:sp>
        <p:nvSpPr>
          <p:cNvPr id="4" name="Text 2"/>
          <p:cNvSpPr/>
          <p:nvPr/>
        </p:nvSpPr>
        <p:spPr>
          <a:xfrm>
            <a:off x="731520" y="1280160"/>
            <a:ext cx="3566160" cy="502920"/>
          </a:xfrm>
          <a:prstGeom prst="rect">
            <a:avLst/>
          </a:prstGeom>
          <a:noFill/>
          <a:ln/>
        </p:spPr>
        <p:txBody>
          <a:bodyPr wrap="square" rtlCol="0" anchor="ctr"/>
          <a:lstStyle/>
          <a:p>
            <a:pPr indent="0" marL="0">
              <a:buNone/>
            </a:pPr>
            <a:r>
              <a:rPr lang="en-US" sz="2800" b="1" dirty="0">
                <a:solidFill>
                  <a:srgbClr val="990011"/>
                </a:solidFill>
                <a:latin typeface="Cambria" pitchFamily="34" charset="0"/>
                <a:ea typeface="Cambria" pitchFamily="34" charset="-122"/>
                <a:cs typeface="Cambria" pitchFamily="34" charset="-120"/>
              </a:rPr>
              <a:t>~218</a:t>
            </a:r>
            <a:endParaRPr lang="en-US" sz="2800" dirty="0"/>
          </a:p>
        </p:txBody>
      </p:sp>
      <p:sp>
        <p:nvSpPr>
          <p:cNvPr id="5" name="Text 3"/>
          <p:cNvSpPr/>
          <p:nvPr/>
        </p:nvSpPr>
        <p:spPr>
          <a:xfrm>
            <a:off x="749808" y="1810512"/>
            <a:ext cx="3566160" cy="822960"/>
          </a:xfrm>
          <a:prstGeom prst="rect">
            <a:avLst/>
          </a:prstGeom>
          <a:noFill/>
          <a:ln/>
        </p:spPr>
        <p:txBody>
          <a:bodyPr wrap="square" rtlCol="0" anchor="t"/>
          <a:lstStyle/>
          <a:p>
            <a:pPr indent="0" marL="0">
              <a:buNone/>
            </a:pPr>
            <a:r>
              <a:rPr lang="en-US" sz="1100" dirty="0">
                <a:solidFill>
                  <a:srgbClr val="1C1C1C"/>
                </a:solidFill>
                <a:latin typeface="Calibri" pitchFamily="34" charset="0"/>
                <a:ea typeface="Calibri" pitchFamily="34" charset="-122"/>
                <a:cs typeface="Calibri" pitchFamily="34" charset="-120"/>
              </a:rPr>
              <a:t>the Republican House majority — razor-thin, several vacancies, near-unanimity required to pass any rule</a:t>
            </a:r>
            <a:endParaRPr lang="en-US" sz="1100" dirty="0"/>
          </a:p>
        </p:txBody>
      </p:sp>
      <p:sp>
        <p:nvSpPr>
          <p:cNvPr id="6" name="Shape 4"/>
          <p:cNvSpPr/>
          <p:nvPr/>
        </p:nvSpPr>
        <p:spPr>
          <a:xfrm>
            <a:off x="4754880" y="1188720"/>
            <a:ext cx="3931920" cy="1481328"/>
          </a:xfrm>
          <a:prstGeom prst="roundRect">
            <a:avLst>
              <a:gd name="adj" fmla="val 4321"/>
            </a:avLst>
          </a:prstGeom>
          <a:solidFill>
            <a:srgbClr val="EDF1F7"/>
          </a:solidFill>
          <a:ln/>
          <a:effectLst>
            <a:outerShdw sx="100000" sy="100000" kx="0" ky="0" algn="bl" rotWithShape="0" blurRad="76200" dist="25400" dir="2700000">
              <a:srgbClr val="000000">
                <a:alpha val="13000"/>
              </a:srgbClr>
            </a:outerShdw>
          </a:effectLst>
        </p:spPr>
      </p:sp>
      <p:sp>
        <p:nvSpPr>
          <p:cNvPr id="7" name="Text 5"/>
          <p:cNvSpPr/>
          <p:nvPr/>
        </p:nvSpPr>
        <p:spPr>
          <a:xfrm>
            <a:off x="4937760" y="1280160"/>
            <a:ext cx="3566160" cy="502920"/>
          </a:xfrm>
          <a:prstGeom prst="rect">
            <a:avLst/>
          </a:prstGeom>
          <a:noFill/>
          <a:ln/>
        </p:spPr>
        <p:txBody>
          <a:bodyPr wrap="square" rtlCol="0" anchor="ctr"/>
          <a:lstStyle/>
          <a:p>
            <a:pPr indent="0" marL="0">
              <a:buNone/>
            </a:pPr>
            <a:r>
              <a:rPr lang="en-US" sz="2800" b="1" dirty="0">
                <a:solidFill>
                  <a:srgbClr val="990011"/>
                </a:solidFill>
                <a:latin typeface="Cambria" pitchFamily="34" charset="0"/>
                <a:ea typeface="Cambria" pitchFamily="34" charset="-122"/>
                <a:cs typeface="Cambria" pitchFamily="34" charset="-120"/>
              </a:rPr>
              <a:t>2 weeks</a:t>
            </a:r>
            <a:endParaRPr lang="en-US" sz="2800" dirty="0"/>
          </a:p>
        </p:txBody>
      </p:sp>
      <p:sp>
        <p:nvSpPr>
          <p:cNvPr id="8" name="Text 6"/>
          <p:cNvSpPr/>
          <p:nvPr/>
        </p:nvSpPr>
        <p:spPr>
          <a:xfrm>
            <a:off x="4956048" y="1810512"/>
            <a:ext cx="3566160" cy="822960"/>
          </a:xfrm>
          <a:prstGeom prst="rect">
            <a:avLst/>
          </a:prstGeom>
          <a:noFill/>
          <a:ln/>
        </p:spPr>
        <p:txBody>
          <a:bodyPr wrap="square" rtlCol="0" anchor="t"/>
          <a:lstStyle/>
          <a:p>
            <a:pPr indent="0" marL="0">
              <a:buNone/>
            </a:pPr>
            <a:r>
              <a:rPr lang="en-US" sz="1100" dirty="0">
                <a:solidFill>
                  <a:srgbClr val="1C1C1C"/>
                </a:solidFill>
                <a:latin typeface="Calibri" pitchFamily="34" charset="0"/>
                <a:ea typeface="Calibri" pitchFamily="34" charset="-122"/>
                <a:cs typeface="Calibri" pitchFamily="34" charset="-120"/>
              </a:rPr>
              <a:t>of scheduled votes scrapped in a row over SAVE — the week of June 23, then the June 30 rule collapse, 198–224</a:t>
            </a:r>
            <a:endParaRPr lang="en-US" sz="1100" dirty="0"/>
          </a:p>
        </p:txBody>
      </p:sp>
      <p:sp>
        <p:nvSpPr>
          <p:cNvPr id="9" name="Shape 7"/>
          <p:cNvSpPr/>
          <p:nvPr/>
        </p:nvSpPr>
        <p:spPr>
          <a:xfrm>
            <a:off x="548640" y="2834640"/>
            <a:ext cx="3931920" cy="1481328"/>
          </a:xfrm>
          <a:prstGeom prst="roundRect">
            <a:avLst>
              <a:gd name="adj" fmla="val 4321"/>
            </a:avLst>
          </a:prstGeom>
          <a:solidFill>
            <a:srgbClr val="EDF1F7"/>
          </a:solidFill>
          <a:ln/>
          <a:effectLst>
            <a:outerShdw sx="100000" sy="100000" kx="0" ky="0" algn="bl" rotWithShape="0" blurRad="76200" dist="25400" dir="2700000">
              <a:srgbClr val="000000">
                <a:alpha val="13000"/>
              </a:srgbClr>
            </a:outerShdw>
          </a:effectLst>
        </p:spPr>
      </p:sp>
      <p:sp>
        <p:nvSpPr>
          <p:cNvPr id="10" name="Text 8"/>
          <p:cNvSpPr/>
          <p:nvPr/>
        </p:nvSpPr>
        <p:spPr>
          <a:xfrm>
            <a:off x="731520" y="2926080"/>
            <a:ext cx="3566160" cy="502920"/>
          </a:xfrm>
          <a:prstGeom prst="rect">
            <a:avLst/>
          </a:prstGeom>
          <a:noFill/>
          <a:ln/>
        </p:spPr>
        <p:txBody>
          <a:bodyPr wrap="square" rtlCol="0" anchor="ctr"/>
          <a:lstStyle/>
          <a:p>
            <a:pPr indent="0" marL="0">
              <a:buNone/>
            </a:pPr>
            <a:r>
              <a:rPr lang="en-US" sz="2800" b="1" dirty="0">
                <a:solidFill>
                  <a:srgbClr val="990011"/>
                </a:solidFill>
                <a:latin typeface="Cambria" pitchFamily="34" charset="0"/>
                <a:ea typeface="Cambria" pitchFamily="34" charset="-122"/>
                <a:cs typeface="Cambria" pitchFamily="34" charset="-120"/>
              </a:rPr>
              <a:t>48–50</a:t>
            </a:r>
            <a:endParaRPr lang="en-US" sz="2800" dirty="0"/>
          </a:p>
        </p:txBody>
      </p:sp>
      <p:sp>
        <p:nvSpPr>
          <p:cNvPr id="11" name="Text 9"/>
          <p:cNvSpPr/>
          <p:nvPr/>
        </p:nvSpPr>
        <p:spPr>
          <a:xfrm>
            <a:off x="749808" y="3456432"/>
            <a:ext cx="3566160" cy="822960"/>
          </a:xfrm>
          <a:prstGeom prst="rect">
            <a:avLst/>
          </a:prstGeom>
          <a:noFill/>
          <a:ln/>
        </p:spPr>
        <p:txBody>
          <a:bodyPr wrap="square" rtlCol="0" anchor="t"/>
          <a:lstStyle/>
          <a:p>
            <a:pPr indent="0" marL="0">
              <a:buNone/>
            </a:pPr>
            <a:r>
              <a:rPr lang="en-US" sz="1100" dirty="0">
                <a:solidFill>
                  <a:srgbClr val="1C1C1C"/>
                </a:solidFill>
                <a:latin typeface="Calibri" pitchFamily="34" charset="0"/>
                <a:ea typeface="Calibri" pitchFamily="34" charset="-122"/>
                <a:cs typeface="Calibri" pitchFamily="34" charset="-120"/>
              </a:rPr>
              <a:t>SAVE’s June 4 Senate defeat — four Republicans joined every Democrat; the parliamentarian has ruled it ineligible for reconciliation</a:t>
            </a:r>
            <a:endParaRPr lang="en-US" sz="1100" dirty="0"/>
          </a:p>
        </p:txBody>
      </p:sp>
      <p:sp>
        <p:nvSpPr>
          <p:cNvPr id="12" name="Shape 10"/>
          <p:cNvSpPr/>
          <p:nvPr/>
        </p:nvSpPr>
        <p:spPr>
          <a:xfrm>
            <a:off x="4754880" y="2834640"/>
            <a:ext cx="3931920" cy="1481328"/>
          </a:xfrm>
          <a:prstGeom prst="roundRect">
            <a:avLst>
              <a:gd name="adj" fmla="val 4321"/>
            </a:avLst>
          </a:prstGeom>
          <a:solidFill>
            <a:srgbClr val="EDF1F7"/>
          </a:solidFill>
          <a:ln/>
          <a:effectLst>
            <a:outerShdw sx="100000" sy="100000" kx="0" ky="0" algn="bl" rotWithShape="0" blurRad="76200" dist="25400" dir="2700000">
              <a:srgbClr val="000000">
                <a:alpha val="13000"/>
              </a:srgbClr>
            </a:outerShdw>
          </a:effectLst>
        </p:spPr>
      </p:sp>
      <p:sp>
        <p:nvSpPr>
          <p:cNvPr id="13" name="Text 11"/>
          <p:cNvSpPr/>
          <p:nvPr/>
        </p:nvSpPr>
        <p:spPr>
          <a:xfrm>
            <a:off x="4937760" y="2926080"/>
            <a:ext cx="3566160" cy="502920"/>
          </a:xfrm>
          <a:prstGeom prst="rect">
            <a:avLst/>
          </a:prstGeom>
          <a:noFill/>
          <a:ln/>
        </p:spPr>
        <p:txBody>
          <a:bodyPr wrap="square" rtlCol="0" anchor="ctr"/>
          <a:lstStyle/>
          <a:p>
            <a:pPr indent="0" marL="0">
              <a:buNone/>
            </a:pPr>
            <a:r>
              <a:rPr lang="en-US" sz="1700" b="1" dirty="0">
                <a:solidFill>
                  <a:srgbClr val="990011"/>
                </a:solidFill>
                <a:latin typeface="Cambria" pitchFamily="34" charset="0"/>
                <a:ea typeface="Cambria" pitchFamily="34" charset="-122"/>
                <a:cs typeface="Cambria" pitchFamily="34" charset="-120"/>
              </a:rPr>
              <a:t>“Fire the parliamentarian”</a:t>
            </a:r>
            <a:endParaRPr lang="en-US" sz="1700" dirty="0"/>
          </a:p>
        </p:txBody>
      </p:sp>
      <p:sp>
        <p:nvSpPr>
          <p:cNvPr id="14" name="Text 12"/>
          <p:cNvSpPr/>
          <p:nvPr/>
        </p:nvSpPr>
        <p:spPr>
          <a:xfrm>
            <a:off x="4956048" y="3456432"/>
            <a:ext cx="3566160" cy="822960"/>
          </a:xfrm>
          <a:prstGeom prst="rect">
            <a:avLst/>
          </a:prstGeom>
          <a:noFill/>
          <a:ln/>
        </p:spPr>
        <p:txBody>
          <a:bodyPr wrap="square" rtlCol="0" anchor="t"/>
          <a:lstStyle/>
          <a:p>
            <a:pPr indent="0" marL="0">
              <a:buNone/>
            </a:pPr>
            <a:r>
              <a:rPr lang="en-US" sz="1100" dirty="0">
                <a:solidFill>
                  <a:srgbClr val="1C1C1C"/>
                </a:solidFill>
                <a:latin typeface="Calibri" pitchFamily="34" charset="0"/>
                <a:ea typeface="Calibri" pitchFamily="34" charset="-122"/>
                <a:cs typeface="Calibri" pitchFamily="34" charset="-120"/>
              </a:rPr>
              <a:t>his demand, refused by the Senate leader — who says the votes “aren’t there” and won’t be before November</a:t>
            </a:r>
            <a:endParaRPr lang="en-US" sz="1100" dirty="0"/>
          </a:p>
        </p:txBody>
      </p:sp>
      <p:sp>
        <p:nvSpPr>
          <p:cNvPr id="15" name="Text 13"/>
          <p:cNvSpPr/>
          <p:nvPr/>
        </p:nvSpPr>
        <p:spPr>
          <a:xfrm>
            <a:off x="548640" y="4617720"/>
            <a:ext cx="8046720" cy="411480"/>
          </a:xfrm>
          <a:prstGeom prst="rect">
            <a:avLst/>
          </a:prstGeom>
          <a:noFill/>
          <a:ln/>
        </p:spPr>
        <p:txBody>
          <a:bodyPr wrap="square" rtlCol="0" anchor="ctr"/>
          <a:lstStyle/>
          <a:p>
            <a:pPr indent="0" marL="0">
              <a:buNone/>
            </a:pPr>
            <a:r>
              <a:rPr lang="en-US" sz="1200" b="1" i="1" dirty="0">
                <a:solidFill>
                  <a:srgbClr val="48546E"/>
                </a:solidFill>
                <a:latin typeface="Calibri" pitchFamily="34" charset="0"/>
                <a:ea typeface="Calibri" pitchFamily="34" charset="-122"/>
                <a:cs typeface="Calibri" pitchFamily="34" charset="-120"/>
              </a:rPr>
              <a:t>Regular order cannot pass the bill. Hold that thought — because what follows is what got built instead.</a:t>
            </a:r>
            <a:endParaRPr lang="en-US" sz="1200" dirty="0"/>
          </a:p>
        </p:txBody>
      </p:sp>
      <p:sp>
        <p:nvSpPr>
          <p:cNvPr id="16" name="TextBox 15"/>
          <p:cNvSpPr txBox="1"/>
          <p:nvPr/>
        </p:nvSpPr>
        <p:spPr>
          <a:xfrm>
            <a:off x="5989320" y="4946904"/>
            <a:ext cx="2651760" cy="164592"/>
          </a:xfrm>
          <a:prstGeom prst="rect">
            <a:avLst/>
          </a:prstGeom>
          <a:noFill/>
        </p:spPr>
        <p:txBody>
          <a:bodyPr wrap="none">
            <a:spAutoFit/>
          </a:bodyPr>
          <a:lstStyle/>
          <a:p>
            <a:pPr algn="r"/>
            <a:r>
              <a:rPr sz="700">
                <a:solidFill>
                  <a:srgbClr val="9AA1AF"/>
                </a:solidFill>
                <a:latin typeface="Calibri"/>
              </a:rPr>
              <a:t>WORKING DRAFT · JULY 2026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7F6F4"/>
        </a:solidFill>
      </p:bgPr>
    </p:bg>
    <p:spTree>
      <p:nvGrpSpPr>
        <p:cNvPr id="1" name=""/>
        <p:cNvGrpSpPr/>
        <p:nvPr/>
      </p:nvGrpSpPr>
      <p:grpSpPr>
        <a:xfrm>
          <a:off x="0" y="0"/>
          <a:ext cx="0" cy="0"/>
          <a:chOff x="0" y="0"/>
          <a:chExt cx="0" cy="0"/>
        </a:xfrm>
      </p:grpSpPr>
      <p:sp>
        <p:nvSpPr>
          <p:cNvPr id="2" name="Text 0"/>
          <p:cNvSpPr/>
          <p:nvPr/>
        </p:nvSpPr>
        <p:spPr>
          <a:xfrm>
            <a:off x="548640" y="411480"/>
            <a:ext cx="8046720" cy="548640"/>
          </a:xfrm>
          <a:prstGeom prst="rect">
            <a:avLst/>
          </a:prstGeom>
          <a:noFill/>
          <a:ln/>
        </p:spPr>
        <p:txBody>
          <a:bodyPr wrap="square" rtlCol="0" anchor="ctr"/>
          <a:lstStyle/>
          <a:p>
            <a:pPr indent="0" marL="0">
              <a:buNone/>
            </a:pPr>
            <a:r>
              <a:rPr lang="en-US" sz="2800" b="1" dirty="0">
                <a:solidFill>
                  <a:srgbClr val="1C1C1C"/>
                </a:solidFill>
                <a:latin typeface="Cambria" pitchFamily="34" charset="0"/>
                <a:ea typeface="Cambria" pitchFamily="34" charset="-122"/>
                <a:cs typeface="Cambria" pitchFamily="34" charset="-120"/>
              </a:rPr>
              <a:t>The bill failed twice. The machinery didn’t wait.</a:t>
            </a:r>
            <a:endParaRPr lang="en-US" sz="2800" dirty="0"/>
          </a:p>
        </p:txBody>
      </p:sp>
      <p:sp>
        <p:nvSpPr>
          <p:cNvPr id="3" name="Shape 1"/>
          <p:cNvSpPr/>
          <p:nvPr/>
        </p:nvSpPr>
        <p:spPr>
          <a:xfrm>
            <a:off x="548640" y="1188720"/>
            <a:ext cx="3931920" cy="1481328"/>
          </a:xfrm>
          <a:prstGeom prst="roundRect">
            <a:avLst>
              <a:gd name="adj" fmla="val 4321"/>
            </a:avLst>
          </a:prstGeom>
          <a:solidFill>
            <a:srgbClr val="EDF1F7"/>
          </a:solidFill>
          <a:ln/>
          <a:effectLst>
            <a:outerShdw sx="100000" sy="100000" kx="0" ky="0" algn="bl" rotWithShape="0" blurRad="76200" dist="25400" dir="2700000">
              <a:srgbClr val="000000">
                <a:alpha val="13000"/>
              </a:srgbClr>
            </a:outerShdw>
          </a:effectLst>
        </p:spPr>
      </p:sp>
      <p:sp>
        <p:nvSpPr>
          <p:cNvPr id="4" name="Text 2"/>
          <p:cNvSpPr/>
          <p:nvPr/>
        </p:nvSpPr>
        <p:spPr>
          <a:xfrm>
            <a:off x="731520" y="1280160"/>
            <a:ext cx="3566160" cy="530352"/>
          </a:xfrm>
          <a:prstGeom prst="rect">
            <a:avLst/>
          </a:prstGeom>
          <a:noFill/>
          <a:ln/>
        </p:spPr>
        <p:txBody>
          <a:bodyPr wrap="square" rtlCol="0" anchor="ctr"/>
          <a:lstStyle/>
          <a:p>
            <a:pPr indent="0" marL="0">
              <a:buNone/>
            </a:pPr>
            <a:r>
              <a:rPr lang="en-US" sz="3000" b="1" dirty="0">
                <a:solidFill>
                  <a:srgbClr val="990011"/>
                </a:solidFill>
                <a:latin typeface="Cambria" pitchFamily="34" charset="0"/>
                <a:ea typeface="Cambria" pitchFamily="34" charset="-122"/>
                <a:cs typeface="Cambria" pitchFamily="34" charset="-120"/>
              </a:rPr>
              <a:t>67M+</a:t>
            </a:r>
            <a:endParaRPr lang="en-US" sz="3000" dirty="0"/>
          </a:p>
        </p:txBody>
      </p:sp>
      <p:sp>
        <p:nvSpPr>
          <p:cNvPr id="5" name="Text 3"/>
          <p:cNvSpPr/>
          <p:nvPr/>
        </p:nvSpPr>
        <p:spPr>
          <a:xfrm>
            <a:off x="749808" y="1828800"/>
            <a:ext cx="3566160" cy="804672"/>
          </a:xfrm>
          <a:prstGeom prst="rect">
            <a:avLst/>
          </a:prstGeom>
          <a:noFill/>
          <a:ln/>
        </p:spPr>
        <p:txBody>
          <a:bodyPr wrap="square" rtlCol="0" anchor="t"/>
          <a:lstStyle/>
          <a:p>
            <a:pPr indent="0" marL="0">
              <a:buNone/>
            </a:pPr>
            <a:r>
              <a:rPr lang="en-US" sz="1120" dirty="0">
                <a:solidFill>
                  <a:srgbClr val="1C1C1C"/>
                </a:solidFill>
                <a:latin typeface="Calibri" pitchFamily="34" charset="0"/>
                <a:ea typeface="Calibri" pitchFamily="34" charset="-122"/>
                <a:cs typeface="Calibri" pitchFamily="34" charset="-120"/>
              </a:rPr>
              <a:t>registrations screened through a rebuilt federal citizenship database — no law required</a:t>
            </a:r>
            <a:endParaRPr lang="en-US" sz="1120" dirty="0"/>
          </a:p>
        </p:txBody>
      </p:sp>
      <p:sp>
        <p:nvSpPr>
          <p:cNvPr id="6" name="Shape 4"/>
          <p:cNvSpPr/>
          <p:nvPr/>
        </p:nvSpPr>
        <p:spPr>
          <a:xfrm>
            <a:off x="4754880" y="1188720"/>
            <a:ext cx="3931920" cy="1481328"/>
          </a:xfrm>
          <a:prstGeom prst="roundRect">
            <a:avLst>
              <a:gd name="adj" fmla="val 4321"/>
            </a:avLst>
          </a:prstGeom>
          <a:solidFill>
            <a:srgbClr val="EDF1F7"/>
          </a:solidFill>
          <a:ln/>
          <a:effectLst>
            <a:outerShdw sx="100000" sy="100000" kx="0" ky="0" algn="bl" rotWithShape="0" blurRad="76200" dist="25400" dir="2700000">
              <a:srgbClr val="000000">
                <a:alpha val="13000"/>
              </a:srgbClr>
            </a:outerShdw>
          </a:effectLst>
        </p:spPr>
      </p:sp>
      <p:sp>
        <p:nvSpPr>
          <p:cNvPr id="7" name="Text 5"/>
          <p:cNvSpPr/>
          <p:nvPr/>
        </p:nvSpPr>
        <p:spPr>
          <a:xfrm>
            <a:off x="4937760" y="1280160"/>
            <a:ext cx="3566160" cy="530352"/>
          </a:xfrm>
          <a:prstGeom prst="rect">
            <a:avLst/>
          </a:prstGeom>
          <a:noFill/>
          <a:ln/>
        </p:spPr>
        <p:txBody>
          <a:bodyPr wrap="square" rtlCol="0" anchor="ctr"/>
          <a:lstStyle/>
          <a:p>
            <a:pPr indent="0" marL="0">
              <a:buNone/>
            </a:pPr>
            <a:r>
              <a:rPr lang="en-US" sz="3000" b="1" dirty="0">
                <a:solidFill>
                  <a:srgbClr val="990011"/>
                </a:solidFill>
                <a:latin typeface="Cambria" pitchFamily="34" charset="0"/>
                <a:ea typeface="Cambria" pitchFamily="34" charset="-122"/>
                <a:cs typeface="Cambria" pitchFamily="34" charset="-120"/>
              </a:rPr>
              <a:t>&gt;50%</a:t>
            </a:r>
            <a:endParaRPr lang="en-US" sz="3000" dirty="0"/>
          </a:p>
        </p:txBody>
      </p:sp>
      <p:sp>
        <p:nvSpPr>
          <p:cNvPr id="8" name="Text 6"/>
          <p:cNvSpPr/>
          <p:nvPr/>
        </p:nvSpPr>
        <p:spPr>
          <a:xfrm>
            <a:off x="4956048" y="1828800"/>
            <a:ext cx="3566160" cy="804672"/>
          </a:xfrm>
          <a:prstGeom prst="rect">
            <a:avLst/>
          </a:prstGeom>
          <a:noFill/>
          <a:ln/>
        </p:spPr>
        <p:txBody>
          <a:bodyPr wrap="square" rtlCol="0" anchor="t"/>
          <a:lstStyle/>
          <a:p>
            <a:pPr indent="0" marL="0">
              <a:buNone/>
            </a:pPr>
            <a:r>
              <a:rPr lang="en-US" sz="1120" dirty="0">
                <a:solidFill>
                  <a:srgbClr val="1C1C1C"/>
                </a:solidFill>
                <a:latin typeface="Calibri" pitchFamily="34" charset="0"/>
                <a:ea typeface="Calibri" pitchFamily="34" charset="-122"/>
                <a:cs typeface="Calibri" pitchFamily="34" charset="-120"/>
              </a:rPr>
              <a:t>of flagged voters in one Missouri county were U.S. citizens</a:t>
            </a:r>
            <a:endParaRPr lang="en-US" sz="1120" dirty="0"/>
          </a:p>
        </p:txBody>
      </p:sp>
      <p:sp>
        <p:nvSpPr>
          <p:cNvPr id="9" name="Shape 7"/>
          <p:cNvSpPr/>
          <p:nvPr/>
        </p:nvSpPr>
        <p:spPr>
          <a:xfrm>
            <a:off x="548640" y="2834640"/>
            <a:ext cx="3931920" cy="1481328"/>
          </a:xfrm>
          <a:prstGeom prst="roundRect">
            <a:avLst>
              <a:gd name="adj" fmla="val 4321"/>
            </a:avLst>
          </a:prstGeom>
          <a:solidFill>
            <a:srgbClr val="EDF1F7"/>
          </a:solidFill>
          <a:ln/>
          <a:effectLst>
            <a:outerShdw sx="100000" sy="100000" kx="0" ky="0" algn="bl" rotWithShape="0" blurRad="76200" dist="25400" dir="2700000">
              <a:srgbClr val="000000">
                <a:alpha val="13000"/>
              </a:srgbClr>
            </a:outerShdw>
          </a:effectLst>
        </p:spPr>
      </p:sp>
      <p:sp>
        <p:nvSpPr>
          <p:cNvPr id="10" name="Text 8"/>
          <p:cNvSpPr/>
          <p:nvPr/>
        </p:nvSpPr>
        <p:spPr>
          <a:xfrm>
            <a:off x="731520" y="2926080"/>
            <a:ext cx="3566160" cy="530352"/>
          </a:xfrm>
          <a:prstGeom prst="rect">
            <a:avLst/>
          </a:prstGeom>
          <a:noFill/>
          <a:ln/>
        </p:spPr>
        <p:txBody>
          <a:bodyPr wrap="square" rtlCol="0" anchor="ctr"/>
          <a:lstStyle/>
          <a:p>
            <a:pPr indent="0" marL="0">
              <a:buNone/>
            </a:pPr>
            <a:r>
              <a:rPr lang="en-US" sz="3000" b="1" dirty="0">
                <a:solidFill>
                  <a:srgbClr val="990011"/>
                </a:solidFill>
                <a:latin typeface="Cambria" pitchFamily="34" charset="0"/>
                <a:ea typeface="Cambria" pitchFamily="34" charset="-122"/>
                <a:cs typeface="Cambria" pitchFamily="34" charset="-120"/>
              </a:rPr>
              <a:t>2 orders</a:t>
            </a:r>
            <a:endParaRPr lang="en-US" sz="3000" dirty="0"/>
          </a:p>
        </p:txBody>
      </p:sp>
      <p:sp>
        <p:nvSpPr>
          <p:cNvPr id="11" name="Text 9"/>
          <p:cNvSpPr/>
          <p:nvPr/>
        </p:nvSpPr>
        <p:spPr>
          <a:xfrm>
            <a:off x="749808" y="3474720"/>
            <a:ext cx="3566160" cy="804672"/>
          </a:xfrm>
          <a:prstGeom prst="rect">
            <a:avLst/>
          </a:prstGeom>
          <a:noFill/>
          <a:ln/>
        </p:spPr>
        <p:txBody>
          <a:bodyPr wrap="square" rtlCol="0" anchor="t"/>
          <a:lstStyle/>
          <a:p>
            <a:pPr indent="0" marL="0">
              <a:buNone/>
            </a:pPr>
            <a:r>
              <a:rPr lang="en-US" sz="1120" dirty="0">
                <a:solidFill>
                  <a:srgbClr val="1C1C1C"/>
                </a:solidFill>
                <a:latin typeface="Calibri" pitchFamily="34" charset="0"/>
                <a:ea typeface="Calibri" pitchFamily="34" charset="-122"/>
                <a:cs typeface="Calibri" pitchFamily="34" charset="-120"/>
              </a:rPr>
              <a:t>one federal judge ruled the database unlawful (June 22); a second ordered its features restored for four states (July 7). It is contested — not stopped</a:t>
            </a:r>
            <a:endParaRPr lang="en-US" sz="1120" dirty="0"/>
          </a:p>
        </p:txBody>
      </p:sp>
      <p:sp>
        <p:nvSpPr>
          <p:cNvPr id="12" name="Shape 10"/>
          <p:cNvSpPr/>
          <p:nvPr/>
        </p:nvSpPr>
        <p:spPr>
          <a:xfrm>
            <a:off x="4754880" y="2834640"/>
            <a:ext cx="3931920" cy="1481328"/>
          </a:xfrm>
          <a:prstGeom prst="roundRect">
            <a:avLst>
              <a:gd name="adj" fmla="val 4321"/>
            </a:avLst>
          </a:prstGeom>
          <a:solidFill>
            <a:srgbClr val="EDF1F7"/>
          </a:solidFill>
          <a:ln/>
          <a:effectLst>
            <a:outerShdw sx="100000" sy="100000" kx="0" ky="0" algn="bl" rotWithShape="0" blurRad="76200" dist="25400" dir="2700000">
              <a:srgbClr val="000000">
                <a:alpha val="13000"/>
              </a:srgbClr>
            </a:outerShdw>
          </a:effectLst>
        </p:spPr>
      </p:sp>
      <p:sp>
        <p:nvSpPr>
          <p:cNvPr id="13" name="Text 11"/>
          <p:cNvSpPr/>
          <p:nvPr/>
        </p:nvSpPr>
        <p:spPr>
          <a:xfrm>
            <a:off x="4937760" y="2926080"/>
            <a:ext cx="3566160" cy="530352"/>
          </a:xfrm>
          <a:prstGeom prst="rect">
            <a:avLst/>
          </a:prstGeom>
          <a:noFill/>
          <a:ln/>
        </p:spPr>
        <p:txBody>
          <a:bodyPr wrap="square" rtlCol="0" anchor="ctr"/>
          <a:lstStyle/>
          <a:p>
            <a:pPr indent="0" marL="0">
              <a:buNone/>
            </a:pPr>
            <a:r>
              <a:rPr lang="en-US" sz="3000" b="1" dirty="0">
                <a:solidFill>
                  <a:srgbClr val="990011"/>
                </a:solidFill>
                <a:latin typeface="Cambria" pitchFamily="34" charset="0"/>
                <a:ea typeface="Cambria" pitchFamily="34" charset="-122"/>
                <a:cs typeface="Cambria" pitchFamily="34" charset="-120"/>
              </a:rPr>
              <a:t>5 states</a:t>
            </a:r>
            <a:endParaRPr lang="en-US" sz="3000" dirty="0"/>
          </a:p>
        </p:txBody>
      </p:sp>
      <p:sp>
        <p:nvSpPr>
          <p:cNvPr id="14" name="Text 12"/>
          <p:cNvSpPr/>
          <p:nvPr/>
        </p:nvSpPr>
        <p:spPr>
          <a:xfrm>
            <a:off x="4956048" y="3474720"/>
            <a:ext cx="3566160" cy="804672"/>
          </a:xfrm>
          <a:prstGeom prst="rect">
            <a:avLst/>
          </a:prstGeom>
          <a:noFill/>
          <a:ln/>
        </p:spPr>
        <p:txBody>
          <a:bodyPr wrap="square" rtlCol="0" anchor="t"/>
          <a:lstStyle/>
          <a:p>
            <a:pPr indent="0" marL="0">
              <a:buNone/>
            </a:pPr>
            <a:r>
              <a:rPr lang="en-US" sz="1120" dirty="0">
                <a:solidFill>
                  <a:srgbClr val="1C1C1C"/>
                </a:solidFill>
                <a:latin typeface="Calibri" pitchFamily="34" charset="0"/>
                <a:ea typeface="Calibri" pitchFamily="34" charset="-122"/>
                <a:cs typeface="Calibri" pitchFamily="34" charset="-120"/>
              </a:rPr>
              <a:t>run proof laws for 2026 — AZ, SD, UT, WY, MS (newest, July 1: 1 in 5 Mississippians holds a passport; a passport costs $165) — with more enacted and awaiting rollout, and New Hampshire’s struck down this May — the court voided its elimination of the sworn-affidavit route, without ruling on proof-of-citizenship itself</a:t>
            </a:r>
            <a:endParaRPr lang="en-US" sz="1120" dirty="0"/>
          </a:p>
        </p:txBody>
      </p:sp>
      <p:sp>
        <p:nvSpPr>
          <p:cNvPr id="15" name="Text 13"/>
          <p:cNvSpPr/>
          <p:nvPr/>
        </p:nvSpPr>
        <p:spPr>
          <a:xfrm>
            <a:off x="548640" y="4617720"/>
            <a:ext cx="8046720" cy="365760"/>
          </a:xfrm>
          <a:prstGeom prst="rect">
            <a:avLst/>
          </a:prstGeom>
          <a:noFill/>
          <a:ln/>
        </p:spPr>
        <p:txBody>
          <a:bodyPr wrap="square" rtlCol="0" anchor="ctr"/>
          <a:lstStyle/>
          <a:p>
            <a:pPr indent="0" marL="0">
              <a:buNone/>
            </a:pPr>
            <a:r>
              <a:rPr lang="en-US" sz="1150" i="1" dirty="0">
                <a:solidFill>
                  <a:srgbClr val="5A6478"/>
                </a:solidFill>
                <a:latin typeface="Calibri" pitchFamily="34" charset="0"/>
                <a:ea typeface="Calibri" pitchFamily="34" charset="-122"/>
                <a:cs typeface="Calibri" pitchFamily="34" charset="-120"/>
              </a:rPr>
              <a:t>Executive order · federal database · state laws · referral lists — each channel official, none of it requiring the bill to pass.</a:t>
            </a:r>
            <a:endParaRPr lang="en-US" sz="1150" dirty="0"/>
          </a:p>
        </p:txBody>
      </p:sp>
      <p:sp>
        <p:nvSpPr>
          <p:cNvPr id="16" name="TextBox 15"/>
          <p:cNvSpPr txBox="1"/>
          <p:nvPr/>
        </p:nvSpPr>
        <p:spPr>
          <a:xfrm>
            <a:off x="5989320" y="4946904"/>
            <a:ext cx="2651760" cy="164592"/>
          </a:xfrm>
          <a:prstGeom prst="rect">
            <a:avLst/>
          </a:prstGeom>
          <a:noFill/>
        </p:spPr>
        <p:txBody>
          <a:bodyPr wrap="none">
            <a:spAutoFit/>
          </a:bodyPr>
          <a:lstStyle/>
          <a:p>
            <a:pPr algn="r"/>
            <a:r>
              <a:rPr sz="700">
                <a:solidFill>
                  <a:srgbClr val="9AA1AF"/>
                </a:solidFill>
                <a:latin typeface="Calibri"/>
              </a:rPr>
              <a:t>WORKING DRAFT · JULY 2026</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48546E"/>
        </a:solidFill>
      </p:bgPr>
    </p:bg>
    <p:spTree>
      <p:nvGrpSpPr>
        <p:cNvPr id="1" name=""/>
        <p:cNvGrpSpPr/>
        <p:nvPr/>
      </p:nvGrpSpPr>
      <p:grpSpPr>
        <a:xfrm>
          <a:off x="0" y="0"/>
          <a:ext cx="0" cy="0"/>
          <a:chOff x="0" y="0"/>
          <a:chExt cx="0" cy="0"/>
        </a:xfrm>
      </p:grpSpPr>
      <p:sp>
        <p:nvSpPr>
          <p:cNvPr id="2" name="Text 0"/>
          <p:cNvSpPr/>
          <p:nvPr/>
        </p:nvSpPr>
        <p:spPr>
          <a:xfrm>
            <a:off x="548640" y="411480"/>
            <a:ext cx="8046720" cy="594360"/>
          </a:xfrm>
          <a:prstGeom prst="rect">
            <a:avLst/>
          </a:prstGeom>
          <a:noFill/>
          <a:ln/>
        </p:spPr>
        <p:txBody>
          <a:bodyPr wrap="square" rtlCol="0" anchor="ctr"/>
          <a:lstStyle/>
          <a:p>
            <a:pPr indent="0" marL="0">
              <a:buNone/>
            </a:pPr>
            <a:r>
              <a:rPr lang="en-US" sz="2800" b="1" dirty="0">
                <a:solidFill>
                  <a:srgbClr val="FFFFFF"/>
                </a:solidFill>
                <a:latin typeface="Cambria" pitchFamily="34" charset="0"/>
                <a:ea typeface="Cambria" pitchFamily="34" charset="-122"/>
                <a:cs typeface="Cambria" pitchFamily="34" charset="-120"/>
              </a:rPr>
              <a:t>Some of it is not a warning. It already happened.</a:t>
            </a:r>
            <a:endParaRPr lang="en-US" sz="2800" dirty="0"/>
          </a:p>
        </p:txBody>
      </p:sp>
      <p:sp>
        <p:nvSpPr>
          <p:cNvPr id="3" name="Shape 1"/>
          <p:cNvSpPr/>
          <p:nvPr/>
        </p:nvSpPr>
        <p:spPr>
          <a:xfrm>
            <a:off x="548640" y="1188720"/>
            <a:ext cx="3931920" cy="1481328"/>
          </a:xfrm>
          <a:prstGeom prst="roundRect">
            <a:avLst>
              <a:gd name="adj" fmla="val 3704"/>
            </a:avLst>
          </a:prstGeom>
          <a:solidFill>
            <a:srgbClr val="56637E"/>
          </a:solidFill>
          <a:ln/>
        </p:spPr>
      </p:sp>
      <p:sp>
        <p:nvSpPr>
          <p:cNvPr id="4" name="Text 2"/>
          <p:cNvSpPr/>
          <p:nvPr/>
        </p:nvSpPr>
        <p:spPr>
          <a:xfrm>
            <a:off x="731520" y="1261872"/>
            <a:ext cx="3611880" cy="1353312"/>
          </a:xfrm>
          <a:prstGeom prst="rect">
            <a:avLst/>
          </a:prstGeom>
          <a:noFill/>
          <a:ln/>
        </p:spPr>
        <p:txBody>
          <a:bodyPr wrap="square" rtlCol="0" anchor="t"/>
          <a:lstStyle/>
          <a:p>
            <a:pPr indent="0" marL="0">
              <a:buNone/>
            </a:pPr>
            <a:r>
              <a:rPr lang="en-US" sz="1350" b="1" dirty="0">
                <a:solidFill>
                  <a:srgbClr val="F3C6CB"/>
                </a:solidFill>
                <a:latin typeface="Calibri" pitchFamily="34" charset="0"/>
                <a:ea typeface="Calibri" pitchFamily="34" charset="-122"/>
                <a:cs typeface="Calibri" pitchFamily="34" charset="-120"/>
              </a:rPr>
              <a:t>Georgia, 2025</a:t>
            </a:r>
            <a:endParaRPr lang="en-US" sz="1350" dirty="0"/>
          </a:p>
          <a:p>
            <a:pPr indent="0" marL="0">
              <a:buNone/>
            </a:pPr>
            <a:r>
              <a:rPr lang="en-US" sz="1080" dirty="0">
                <a:solidFill>
                  <a:srgbClr val="FFFFFF"/>
                </a:solidFill>
                <a:latin typeface="Calibri" pitchFamily="34" charset="0"/>
                <a:ea typeface="Calibri" pitchFamily="34" charset="-122"/>
                <a:cs typeface="Calibri" pitchFamily="34" charset="-120"/>
              </a:rPr>
              <a:t>~471,000 registrations cancelled — about 6% of the state’s rolls, per state records and the litigation file. Everyone got a mailed notice. Roughly 1 in 100 fixed it on their own.</a:t>
            </a:r>
            <a:endParaRPr lang="en-US" sz="1350" dirty="0"/>
          </a:p>
        </p:txBody>
      </p:sp>
      <p:sp>
        <p:nvSpPr>
          <p:cNvPr id="5" name="Shape 3"/>
          <p:cNvSpPr/>
          <p:nvPr/>
        </p:nvSpPr>
        <p:spPr>
          <a:xfrm>
            <a:off x="4754880" y="1188720"/>
            <a:ext cx="3931920" cy="1481328"/>
          </a:xfrm>
          <a:prstGeom prst="roundRect">
            <a:avLst>
              <a:gd name="adj" fmla="val 3704"/>
            </a:avLst>
          </a:prstGeom>
          <a:solidFill>
            <a:srgbClr val="56637E"/>
          </a:solidFill>
          <a:ln/>
        </p:spPr>
      </p:sp>
      <p:sp>
        <p:nvSpPr>
          <p:cNvPr id="6" name="Text 4"/>
          <p:cNvSpPr/>
          <p:nvPr/>
        </p:nvSpPr>
        <p:spPr>
          <a:xfrm>
            <a:off x="4937760" y="1261872"/>
            <a:ext cx="3611880" cy="1353312"/>
          </a:xfrm>
          <a:prstGeom prst="rect">
            <a:avLst/>
          </a:prstGeom>
          <a:noFill/>
          <a:ln/>
        </p:spPr>
        <p:txBody>
          <a:bodyPr wrap="square" rtlCol="0" anchor="t"/>
          <a:lstStyle/>
          <a:p>
            <a:pPr indent="0" marL="0">
              <a:buNone/>
            </a:pPr>
            <a:r>
              <a:rPr lang="en-US" sz="1350" b="1" dirty="0">
                <a:solidFill>
                  <a:srgbClr val="F3C6CB"/>
                </a:solidFill>
                <a:latin typeface="Calibri" pitchFamily="34" charset="0"/>
                <a:ea typeface="Calibri" pitchFamily="34" charset="-122"/>
                <a:cs typeface="Calibri" pitchFamily="34" charset="-120"/>
              </a:rPr>
              <a:t>Alabama, 2024</a:t>
            </a:r>
            <a:endParaRPr lang="en-US" sz="1350" dirty="0"/>
          </a:p>
          <a:p>
            <a:pPr indent="0" marL="0">
              <a:buNone/>
            </a:pPr>
            <a:r>
              <a:rPr lang="en-US" sz="1080" dirty="0">
                <a:solidFill>
                  <a:srgbClr val="FFFFFF"/>
                </a:solidFill>
                <a:latin typeface="Calibri" pitchFamily="34" charset="0"/>
                <a:ea typeface="Calibri" pitchFamily="34" charset="-122"/>
                <a:cs typeface="Calibri" pitchFamily="34" charset="-120"/>
              </a:rPr>
              <a:t>3,251 flagged as noncitizens 84 days out. Most were eligible. It took a federal court — a Trump appointee — to restore them.</a:t>
            </a:r>
            <a:endParaRPr lang="en-US" sz="1350" dirty="0"/>
          </a:p>
        </p:txBody>
      </p:sp>
      <p:sp>
        <p:nvSpPr>
          <p:cNvPr id="7" name="Shape 5"/>
          <p:cNvSpPr/>
          <p:nvPr/>
        </p:nvSpPr>
        <p:spPr>
          <a:xfrm>
            <a:off x="548640" y="2816352"/>
            <a:ext cx="3931920" cy="1481328"/>
          </a:xfrm>
          <a:prstGeom prst="roundRect">
            <a:avLst>
              <a:gd name="adj" fmla="val 3704"/>
            </a:avLst>
          </a:prstGeom>
          <a:solidFill>
            <a:srgbClr val="56637E"/>
          </a:solidFill>
          <a:ln/>
        </p:spPr>
      </p:sp>
      <p:sp>
        <p:nvSpPr>
          <p:cNvPr id="8" name="Text 6"/>
          <p:cNvSpPr/>
          <p:nvPr/>
        </p:nvSpPr>
        <p:spPr>
          <a:xfrm>
            <a:off x="731520" y="2889504"/>
            <a:ext cx="3611880" cy="1353312"/>
          </a:xfrm>
          <a:prstGeom prst="rect">
            <a:avLst/>
          </a:prstGeom>
          <a:noFill/>
          <a:ln/>
        </p:spPr>
        <p:txBody>
          <a:bodyPr wrap="square" rtlCol="0" anchor="t"/>
          <a:lstStyle/>
          <a:p>
            <a:pPr indent="0" marL="0">
              <a:buNone/>
            </a:pPr>
            <a:r>
              <a:rPr lang="en-US" sz="1350" b="1" dirty="0">
                <a:solidFill>
                  <a:srgbClr val="F3C6CB"/>
                </a:solidFill>
                <a:latin typeface="Calibri" pitchFamily="34" charset="0"/>
                <a:ea typeface="Calibri" pitchFamily="34" charset="-122"/>
                <a:cs typeface="Calibri" pitchFamily="34" charset="-120"/>
              </a:rPr>
              <a:t>New Hampshire, 2025</a:t>
            </a:r>
            <a:endParaRPr lang="en-US" sz="1350" dirty="0"/>
          </a:p>
          <a:p>
            <a:pPr indent="0" marL="0">
              <a:buNone/>
            </a:pPr>
            <a:r>
              <a:rPr lang="en-US" sz="1080" dirty="0">
                <a:solidFill>
                  <a:srgbClr val="FFFFFF"/>
                </a:solidFill>
                <a:latin typeface="Calibri" pitchFamily="34" charset="0"/>
                <a:ea typeface="Calibri" pitchFamily="34" charset="-122"/>
                <a:cs typeface="Calibri" pitchFamily="34" charset="-120"/>
              </a:rPr>
              <a:t>Women turned away over marriage-name mismatches. A divorced woman refused a ballot while her ex-husband voted. The law was struck down in May 2026 — after the elections it governed.</a:t>
            </a:r>
            <a:endParaRPr lang="en-US" sz="1350" dirty="0"/>
          </a:p>
        </p:txBody>
      </p:sp>
      <p:sp>
        <p:nvSpPr>
          <p:cNvPr id="9" name="Shape 7"/>
          <p:cNvSpPr/>
          <p:nvPr/>
        </p:nvSpPr>
        <p:spPr>
          <a:xfrm>
            <a:off x="4754880" y="2816352"/>
            <a:ext cx="3931920" cy="1481328"/>
          </a:xfrm>
          <a:prstGeom prst="roundRect">
            <a:avLst>
              <a:gd name="adj" fmla="val 3704"/>
            </a:avLst>
          </a:prstGeom>
          <a:solidFill>
            <a:srgbClr val="56637E"/>
          </a:solidFill>
          <a:ln/>
        </p:spPr>
      </p:sp>
      <p:sp>
        <p:nvSpPr>
          <p:cNvPr id="10" name="Text 8"/>
          <p:cNvSpPr/>
          <p:nvPr/>
        </p:nvSpPr>
        <p:spPr>
          <a:xfrm>
            <a:off x="4937760" y="2889504"/>
            <a:ext cx="3611880" cy="1353312"/>
          </a:xfrm>
          <a:prstGeom prst="rect">
            <a:avLst/>
          </a:prstGeom>
          <a:noFill/>
          <a:ln/>
        </p:spPr>
        <p:txBody>
          <a:bodyPr wrap="square" rtlCol="0" anchor="t"/>
          <a:lstStyle/>
          <a:p>
            <a:pPr indent="0" marL="0">
              <a:buNone/>
            </a:pPr>
            <a:r>
              <a:rPr lang="en-US" sz="1350" b="1" dirty="0">
                <a:solidFill>
                  <a:srgbClr val="F3C6CB"/>
                </a:solidFill>
                <a:latin typeface="Calibri" pitchFamily="34" charset="0"/>
                <a:ea typeface="Calibri" pitchFamily="34" charset="-122"/>
                <a:cs typeface="Calibri" pitchFamily="34" charset="-120"/>
              </a:rPr>
              <a:t>The file itself</a:t>
            </a:r>
            <a:endParaRPr lang="en-US" sz="1350" dirty="0"/>
          </a:p>
          <a:p>
            <a:pPr indent="0" marL="0">
              <a:buNone/>
            </a:pPr>
            <a:r>
              <a:rPr lang="en-US" sz="1080" dirty="0">
                <a:solidFill>
                  <a:srgbClr val="FFFFFF"/>
                </a:solidFill>
                <a:latin typeface="Calibri" pitchFamily="34" charset="0"/>
                <a:ea typeface="Calibri" pitchFamily="34" charset="-122"/>
                <a:cs typeface="Calibri" pitchFamily="34" charset="-120"/>
              </a:rPr>
              <a:t>Every flag list and referral — including the blocked ones — has already built the official-sounding record that “noncitizens are on the rolls.” It exists now. It exists now — built to be quoted.</a:t>
            </a:r>
            <a:endParaRPr lang="en-US" sz="1350" dirty="0"/>
          </a:p>
        </p:txBody>
      </p:sp>
      <p:sp>
        <p:nvSpPr>
          <p:cNvPr id="11" name="Text 9"/>
          <p:cNvSpPr/>
          <p:nvPr/>
        </p:nvSpPr>
        <p:spPr>
          <a:xfrm>
            <a:off x="548640" y="4617720"/>
            <a:ext cx="8046720" cy="320040"/>
          </a:xfrm>
          <a:prstGeom prst="rect">
            <a:avLst/>
          </a:prstGeom>
          <a:noFill/>
          <a:ln/>
        </p:spPr>
        <p:txBody>
          <a:bodyPr wrap="square" rtlCol="0" anchor="ctr"/>
          <a:lstStyle/>
          <a:p>
            <a:pPr algn="ctr" indent="0" marL="0">
              <a:buNone/>
            </a:pPr>
            <a:r>
              <a:rPr lang="en-US" sz="1200" i="1" dirty="0">
                <a:solidFill>
                  <a:srgbClr val="C9D3E4"/>
                </a:solidFill>
                <a:latin typeface="Calibri" pitchFamily="34" charset="0"/>
                <a:ea typeface="Calibri" pitchFamily="34" charset="-122"/>
                <a:cs typeface="Calibri" pitchFamily="34" charset="-120"/>
              </a:rPr>
              <a:t>The damage doesn’t start in November. It is accruing now, in the paperwork.</a:t>
            </a:r>
            <a:endParaRPr lang="en-US" sz="1200" dirty="0"/>
          </a:p>
        </p:txBody>
      </p:sp>
      <p:sp>
        <p:nvSpPr>
          <p:cNvPr id="12" name="TextBox 11"/>
          <p:cNvSpPr txBox="1"/>
          <p:nvPr/>
        </p:nvSpPr>
        <p:spPr>
          <a:xfrm>
            <a:off x="5989320" y="4946904"/>
            <a:ext cx="2651760" cy="164592"/>
          </a:xfrm>
          <a:prstGeom prst="rect">
            <a:avLst/>
          </a:prstGeom>
          <a:noFill/>
        </p:spPr>
        <p:txBody>
          <a:bodyPr wrap="none">
            <a:spAutoFit/>
          </a:bodyPr>
          <a:lstStyle/>
          <a:p>
            <a:pPr algn="r"/>
            <a:r>
              <a:rPr sz="700">
                <a:solidFill>
                  <a:srgbClr val="C6CEDB"/>
                </a:solidFill>
                <a:latin typeface="Calibri"/>
              </a:rPr>
              <a:t>WORKING DRAFT · JULY 2026</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7F6F4"/>
        </a:solidFill>
      </p:bgPr>
    </p:bg>
    <p:spTree>
      <p:nvGrpSpPr>
        <p:cNvPr id="1" name=""/>
        <p:cNvGrpSpPr/>
        <p:nvPr/>
      </p:nvGrpSpPr>
      <p:grpSpPr>
        <a:xfrm>
          <a:off x="0" y="0"/>
          <a:ext cx="0" cy="0"/>
          <a:chOff x="0" y="0"/>
          <a:chExt cx="0" cy="0"/>
        </a:xfrm>
      </p:grpSpPr>
      <p:sp>
        <p:nvSpPr>
          <p:cNvPr id="2" name="Text 0"/>
          <p:cNvSpPr/>
          <p:nvPr/>
        </p:nvSpPr>
        <p:spPr>
          <a:xfrm>
            <a:off x="548640" y="384048"/>
            <a:ext cx="8046720" cy="548640"/>
          </a:xfrm>
          <a:prstGeom prst="rect">
            <a:avLst/>
          </a:prstGeom>
          <a:noFill/>
          <a:ln/>
        </p:spPr>
        <p:txBody>
          <a:bodyPr wrap="square" rtlCol="0" anchor="ctr"/>
          <a:lstStyle/>
          <a:p>
            <a:pPr indent="0" marL="0">
              <a:buNone/>
            </a:pPr>
            <a:r>
              <a:rPr lang="en-US" sz="2800" b="1" dirty="0">
                <a:solidFill>
                  <a:srgbClr val="1C1C1C"/>
                </a:solidFill>
                <a:latin typeface="Cambria" pitchFamily="34" charset="0"/>
                <a:ea typeface="Cambria" pitchFamily="34" charset="-122"/>
                <a:cs typeface="Cambria" pitchFamily="34" charset="-120"/>
              </a:rPr>
              <a:t>Who the papers reach first: women</a:t>
            </a:r>
            <a:endParaRPr lang="en-US" sz="2800" dirty="0"/>
          </a:p>
        </p:txBody>
      </p:sp>
      <p:sp>
        <p:nvSpPr>
          <p:cNvPr id="3" name="Text 1"/>
          <p:cNvSpPr/>
          <p:nvPr/>
        </p:nvSpPr>
        <p:spPr>
          <a:xfrm>
            <a:off x="548640" y="1024128"/>
            <a:ext cx="8046720" cy="658368"/>
          </a:xfrm>
          <a:prstGeom prst="rect">
            <a:avLst/>
          </a:prstGeom>
          <a:noFill/>
          <a:ln/>
        </p:spPr>
        <p:txBody>
          <a:bodyPr wrap="square" rtlCol="0" anchor="ctr"/>
          <a:lstStyle/>
          <a:p>
            <a:pPr indent="0" marL="0">
              <a:buNone/>
            </a:pPr>
            <a:r>
              <a:rPr lang="en-US" sz="1400" b="1" dirty="0">
                <a:solidFill>
                  <a:srgbClr val="5C0009"/>
                </a:solidFill>
                <a:latin typeface="Cambria" pitchFamily="34" charset="0"/>
                <a:ea typeface="Cambria" pitchFamily="34" charset="-122"/>
                <a:cs typeface="Cambria" pitchFamily="34" charset="-120"/>
              </a:rPr>
              <a:t>69 million American women hold a birth certificate that no longer matches their legal name — today, before any bill. Where the paper requirements are in force, that mismatch is already the wall: five states, one federal database, and at least 244 voters turned away — the documented name-mismatch refusals among them, women.</a:t>
            </a:r>
            <a:endParaRPr lang="en-US" sz="1400" dirty="0"/>
          </a:p>
        </p:txBody>
      </p:sp>
      <p:sp>
        <p:nvSpPr>
          <p:cNvPr id="4" name="Shape 2"/>
          <p:cNvSpPr/>
          <p:nvPr/>
        </p:nvSpPr>
        <p:spPr>
          <a:xfrm>
            <a:off x="548640" y="1828800"/>
            <a:ext cx="2606040" cy="1874520"/>
          </a:xfrm>
          <a:prstGeom prst="roundRect">
            <a:avLst>
              <a:gd name="adj" fmla="val 3415"/>
            </a:avLst>
          </a:prstGeom>
          <a:solidFill>
            <a:srgbClr val="EDF1F7"/>
          </a:solidFill>
          <a:ln/>
          <a:effectLst>
            <a:outerShdw sx="100000" sy="100000" kx="0" ky="0" algn="bl" rotWithShape="0" blurRad="76200" dist="25400" dir="2700000">
              <a:srgbClr val="000000">
                <a:alpha val="13000"/>
              </a:srgbClr>
            </a:outerShdw>
          </a:effectLst>
        </p:spPr>
      </p:sp>
      <p:sp>
        <p:nvSpPr>
          <p:cNvPr id="5" name="Text 3"/>
          <p:cNvSpPr/>
          <p:nvPr/>
        </p:nvSpPr>
        <p:spPr>
          <a:xfrm>
            <a:off x="685800" y="1920240"/>
            <a:ext cx="2331720" cy="411480"/>
          </a:xfrm>
          <a:prstGeom prst="rect">
            <a:avLst/>
          </a:prstGeom>
          <a:noFill/>
          <a:ln/>
        </p:spPr>
        <p:txBody>
          <a:bodyPr wrap="square" rtlCol="0" anchor="ctr"/>
          <a:lstStyle/>
          <a:p>
            <a:pPr indent="0" marL="0">
              <a:buNone/>
            </a:pPr>
            <a:r>
              <a:rPr lang="en-US" sz="1900" b="1" dirty="0">
                <a:solidFill>
                  <a:srgbClr val="990011"/>
                </a:solidFill>
                <a:latin typeface="Cambria" pitchFamily="34" charset="0"/>
                <a:ea typeface="Cambria" pitchFamily="34" charset="-122"/>
                <a:cs typeface="Cambria" pitchFamily="34" charset="-120"/>
              </a:rPr>
              <a:t>15 to 1</a:t>
            </a:r>
            <a:endParaRPr lang="en-US" sz="1900" dirty="0"/>
          </a:p>
        </p:txBody>
      </p:sp>
      <p:sp>
        <p:nvSpPr>
          <p:cNvPr id="6" name="Text 4"/>
          <p:cNvSpPr/>
          <p:nvPr/>
        </p:nvSpPr>
        <p:spPr>
          <a:xfrm>
            <a:off x="694944" y="2340864"/>
            <a:ext cx="2340864" cy="1298448"/>
          </a:xfrm>
          <a:prstGeom prst="rect">
            <a:avLst/>
          </a:prstGeom>
          <a:noFill/>
          <a:ln/>
        </p:spPr>
        <p:txBody>
          <a:bodyPr wrap="square" rtlCol="0" anchor="t"/>
          <a:lstStyle/>
          <a:p>
            <a:pPr indent="0" marL="0">
              <a:buNone/>
            </a:pPr>
            <a:r>
              <a:rPr lang="en-US" sz="930" dirty="0">
                <a:solidFill>
                  <a:srgbClr val="1C1C1C"/>
                </a:solidFill>
                <a:latin typeface="Calibri" pitchFamily="34" charset="0"/>
                <a:ea typeface="Calibri" pitchFamily="34" charset="-122"/>
                <a:cs typeface="Calibri" pitchFamily="34" charset="-120"/>
              </a:rPr>
              <a:t>A federal court’s finding, May 28, 2026: the state’s inability to search out-of-state marriage and divorce records “affects women more than men by a 15:1 margin.” (Coalition for Open Democracy v. Scanlan, D.N.H.)</a:t>
            </a:r>
            <a:endParaRPr lang="en-US" sz="930" dirty="0"/>
          </a:p>
        </p:txBody>
      </p:sp>
      <p:sp>
        <p:nvSpPr>
          <p:cNvPr id="7" name="Shape 5"/>
          <p:cNvSpPr/>
          <p:nvPr/>
        </p:nvSpPr>
        <p:spPr>
          <a:xfrm>
            <a:off x="3337560" y="1828800"/>
            <a:ext cx="2606040" cy="1874520"/>
          </a:xfrm>
          <a:prstGeom prst="roundRect">
            <a:avLst>
              <a:gd name="adj" fmla="val 3415"/>
            </a:avLst>
          </a:prstGeom>
          <a:solidFill>
            <a:srgbClr val="EDF1F7"/>
          </a:solidFill>
          <a:ln/>
          <a:effectLst>
            <a:outerShdw sx="100000" sy="100000" kx="0" ky="0" algn="bl" rotWithShape="0" blurRad="76200" dist="25400" dir="2700000">
              <a:srgbClr val="000000">
                <a:alpha val="13000"/>
              </a:srgbClr>
            </a:outerShdw>
          </a:effectLst>
        </p:spPr>
      </p:sp>
      <p:sp>
        <p:nvSpPr>
          <p:cNvPr id="8" name="Text 6"/>
          <p:cNvSpPr/>
          <p:nvPr/>
        </p:nvSpPr>
        <p:spPr>
          <a:xfrm>
            <a:off x="3474720" y="1920240"/>
            <a:ext cx="2331720" cy="411480"/>
          </a:xfrm>
          <a:prstGeom prst="rect">
            <a:avLst/>
          </a:prstGeom>
          <a:noFill/>
          <a:ln/>
        </p:spPr>
        <p:txBody>
          <a:bodyPr wrap="square" rtlCol="0" anchor="ctr"/>
          <a:lstStyle/>
          <a:p>
            <a:pPr indent="0" marL="0">
              <a:buNone/>
            </a:pPr>
            <a:r>
              <a:rPr lang="en-US" sz="1900" b="1" dirty="0">
                <a:solidFill>
                  <a:srgbClr val="990011"/>
                </a:solidFill>
                <a:latin typeface="Cambria" pitchFamily="34" charset="0"/>
                <a:ea typeface="Cambria" pitchFamily="34" charset="-122"/>
                <a:cs typeface="Cambria" pitchFamily="34" charset="-120"/>
              </a:rPr>
              <a:t>≥244 turned away</a:t>
            </a:r>
            <a:endParaRPr lang="en-US" sz="1900" dirty="0"/>
          </a:p>
        </p:txBody>
      </p:sp>
      <p:sp>
        <p:nvSpPr>
          <p:cNvPr id="9" name="Text 7"/>
          <p:cNvSpPr/>
          <p:nvPr/>
        </p:nvSpPr>
        <p:spPr>
          <a:xfrm>
            <a:off x="3483864" y="2340864"/>
            <a:ext cx="2340864" cy="1298448"/>
          </a:xfrm>
          <a:prstGeom prst="rect">
            <a:avLst/>
          </a:prstGeom>
          <a:noFill/>
          <a:ln/>
        </p:spPr>
        <p:txBody>
          <a:bodyPr wrap="square" rtlCol="0" anchor="t"/>
          <a:lstStyle/>
          <a:p>
            <a:pPr indent="0" marL="0">
              <a:buNone/>
            </a:pPr>
            <a:r>
              <a:rPr lang="en-US" sz="930" dirty="0">
                <a:solidFill>
                  <a:srgbClr val="1C1C1C"/>
                </a:solidFill>
                <a:latin typeface="Calibri" pitchFamily="34" charset="0"/>
                <a:ea typeface="Calibri" pitchFamily="34" charset="-122"/>
                <a:cs typeface="Calibri" pitchFamily="34" charset="-120"/>
              </a:rPr>
              <a:t>New Hampshire voters, 2025, under its proof law — most for citizenship papers; the documented name-mismatch refusals were women, among them a divorced woman denied for missing divorce paperwork. The court voided the law’s elimination of the affidavit route after the elections it governed.</a:t>
            </a:r>
            <a:endParaRPr lang="en-US" sz="930" dirty="0"/>
          </a:p>
        </p:txBody>
      </p:sp>
      <p:sp>
        <p:nvSpPr>
          <p:cNvPr id="10" name="Shape 8"/>
          <p:cNvSpPr/>
          <p:nvPr/>
        </p:nvSpPr>
        <p:spPr>
          <a:xfrm>
            <a:off x="6126480" y="1828800"/>
            <a:ext cx="2606040" cy="1874520"/>
          </a:xfrm>
          <a:prstGeom prst="roundRect">
            <a:avLst>
              <a:gd name="adj" fmla="val 3415"/>
            </a:avLst>
          </a:prstGeom>
          <a:solidFill>
            <a:srgbClr val="EDF1F7"/>
          </a:solidFill>
          <a:ln/>
          <a:effectLst>
            <a:outerShdw sx="100000" sy="100000" kx="0" ky="0" algn="bl" rotWithShape="0" blurRad="76200" dist="25400" dir="2700000">
              <a:srgbClr val="000000">
                <a:alpha val="13000"/>
              </a:srgbClr>
            </a:outerShdw>
          </a:effectLst>
        </p:spPr>
      </p:sp>
      <p:sp>
        <p:nvSpPr>
          <p:cNvPr id="11" name="Text 9"/>
          <p:cNvSpPr/>
          <p:nvPr/>
        </p:nvSpPr>
        <p:spPr>
          <a:xfrm>
            <a:off x="6263640" y="1920240"/>
            <a:ext cx="2331720" cy="411480"/>
          </a:xfrm>
          <a:prstGeom prst="rect">
            <a:avLst/>
          </a:prstGeom>
          <a:noFill/>
          <a:ln/>
        </p:spPr>
        <p:txBody>
          <a:bodyPr wrap="square" rtlCol="0" anchor="ctr"/>
          <a:lstStyle/>
          <a:p>
            <a:pPr indent="0" marL="0">
              <a:buNone/>
            </a:pPr>
            <a:r>
              <a:rPr lang="en-US" sz="1900" b="1" dirty="0">
                <a:solidFill>
                  <a:srgbClr val="990011"/>
                </a:solidFill>
                <a:latin typeface="Cambria" pitchFamily="34" charset="0"/>
                <a:ea typeface="Cambria" pitchFamily="34" charset="-122"/>
                <a:cs typeface="Cambria" pitchFamily="34" charset="-120"/>
              </a:rPr>
              <a:t>69 million</a:t>
            </a:r>
            <a:endParaRPr lang="en-US" sz="1900" dirty="0"/>
          </a:p>
        </p:txBody>
      </p:sp>
      <p:sp>
        <p:nvSpPr>
          <p:cNvPr id="12" name="Text 10"/>
          <p:cNvSpPr/>
          <p:nvPr/>
        </p:nvSpPr>
        <p:spPr>
          <a:xfrm>
            <a:off x="6272784" y="2340864"/>
            <a:ext cx="2340864" cy="1298448"/>
          </a:xfrm>
          <a:prstGeom prst="rect">
            <a:avLst/>
          </a:prstGeom>
          <a:noFill/>
          <a:ln/>
        </p:spPr>
        <p:txBody>
          <a:bodyPr wrap="square" rtlCol="0" anchor="t"/>
          <a:lstStyle/>
          <a:p>
            <a:pPr indent="0" marL="0">
              <a:buNone/>
            </a:pPr>
            <a:r>
              <a:rPr lang="en-US" sz="930" dirty="0">
                <a:solidFill>
                  <a:srgbClr val="1C1C1C"/>
                </a:solidFill>
                <a:latin typeface="Calibri" pitchFamily="34" charset="0"/>
                <a:ea typeface="Calibri" pitchFamily="34" charset="-122"/>
                <a:cs typeface="Calibri" pitchFamily="34" charset="-120"/>
              </a:rPr>
              <a:t>A present-day count of the mismatch, not a projection — the requirement, not the mismatch, is what varies by state. 79% of married women take a spouse’s name (84% with hyphenation — Pew, 2023; CAP estimate). National anchor: 21.3 million citizens lack ready proof (Brennan/UMD).</a:t>
            </a:r>
            <a:endParaRPr lang="en-US" sz="930" dirty="0"/>
          </a:p>
        </p:txBody>
      </p:sp>
      <p:sp>
        <p:nvSpPr>
          <p:cNvPr id="13" name="Text 11"/>
          <p:cNvSpPr/>
          <p:nvPr/>
        </p:nvSpPr>
        <p:spPr>
          <a:xfrm>
            <a:off x="548640" y="3886200"/>
            <a:ext cx="8046720" cy="1143000"/>
          </a:xfrm>
          <a:prstGeom prst="rect">
            <a:avLst/>
          </a:prstGeom>
          <a:noFill/>
          <a:ln/>
        </p:spPr>
        <p:txBody>
          <a:bodyPr wrap="square" rtlCol="0" anchor="t"/>
          <a:lstStyle/>
          <a:p>
            <a:pPr indent="0" marL="0">
              <a:buNone/>
            </a:pPr>
            <a:r>
              <a:rPr lang="en-US" sz="1100" b="1" dirty="0">
                <a:solidFill>
                  <a:srgbClr val="48546E"/>
                </a:solidFill>
                <a:latin typeface="Calibri" pitchFamily="34" charset="0"/>
                <a:ea typeface="Calibri" pitchFamily="34" charset="-122"/>
                <a:cs typeface="Calibri" pitchFamily="34" charset="-120"/>
              </a:rPr>
              <a:t>The context is documented, and it is not new terrain. </a:t>
            </a:r>
            <a:pPr indent="0" marL="0">
              <a:buNone/>
            </a:pPr>
            <a:r>
              <a:rPr lang="en-US" sz="1100" dirty="0">
                <a:solidFill>
                  <a:srgbClr val="1C1C1C"/>
                </a:solidFill>
                <a:latin typeface="Calibri" pitchFamily="34" charset="0"/>
                <a:ea typeface="Calibri" pitchFamily="34" charset="-122"/>
                <a:cs typeface="Calibri" pitchFamily="34" charset="-120"/>
              </a:rPr>
              <a:t>This burden arrives after four years of institutional reversals for women — Dobbs, June 24, 2022, first among them — and lands on the electorate’s most mobilized bloc. Scholars of democratic decline treat the pattern as structural: “misogyny and authoritarianism are not just common comorbidities but mutually reinforcing ills” (Chenoweth &amp; Marks, Foreign Affairs, 2022); the V-Dem indices treat erosion of women’s rights as a leading indicator of backsliding.</a:t>
            </a:r>
            <a:endParaRPr lang="en-US" sz="1100" dirty="0"/>
          </a:p>
          <a:p>
            <a:pPr indent="0" marL="0">
              <a:buNone/>
            </a:pPr>
            <a:endParaRPr lang="en-US" sz="1100" dirty="0"/>
          </a:p>
          <a:p>
            <a:pPr indent="0" marL="0">
              <a:buNone/>
            </a:pPr>
            <a:r>
              <a:rPr lang="en-US" sz="1050" i="1" dirty="0">
                <a:solidFill>
                  <a:srgbClr val="5A6478"/>
                </a:solidFill>
                <a:latin typeface="Calibri" pitchFamily="34" charset="0"/>
                <a:ea typeface="Calibri" pitchFamily="34" charset="-122"/>
                <a:cs typeface="Calibri" pitchFamily="34" charset="-120"/>
              </a:rPr>
              <a:t>And the paper trail itself has a history: until the Cable Act reforms (1922–1940), an American woman who married a non-citizen could lose her citizenship outright — winning it back took birth, marriage, and divorce records. The mismatch being screened today is the residue of that law.</a:t>
            </a:r>
            <a:endParaRPr lang="en-US" sz="1100" dirty="0"/>
          </a:p>
        </p:txBody>
      </p:sp>
      <p:sp>
        <p:nvSpPr>
          <p:cNvPr id="14" name="TextBox 13"/>
          <p:cNvSpPr txBox="1"/>
          <p:nvPr/>
        </p:nvSpPr>
        <p:spPr>
          <a:xfrm>
            <a:off x="5989320" y="4946904"/>
            <a:ext cx="2651760" cy="164592"/>
          </a:xfrm>
          <a:prstGeom prst="rect">
            <a:avLst/>
          </a:prstGeom>
          <a:noFill/>
        </p:spPr>
        <p:txBody>
          <a:bodyPr wrap="none">
            <a:spAutoFit/>
          </a:bodyPr>
          <a:lstStyle/>
          <a:p>
            <a:pPr algn="r"/>
            <a:r>
              <a:rPr sz="700">
                <a:solidFill>
                  <a:srgbClr val="9AA1AF"/>
                </a:solidFill>
                <a:latin typeface="Calibri"/>
              </a:rPr>
              <a:t>WORKING DRAFT · JULY 2026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18</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When Nothing Stops It</dc:title>
  <dc:subject>PptxGenJS Presentation</dc:subject>
  <dc:creator>PptxGenJS</dc:creator>
  <cp:lastModifiedBy>PptxGenJS</cp:lastModifiedBy>
  <cp:revision>1</cp:revision>
  <dcterms:created xsi:type="dcterms:W3CDTF">2026-07-11T13:38:46Z</dcterms:created>
  <dcterms:modified xsi:type="dcterms:W3CDTF">2026-07-11T13:38:46Z</dcterms:modified>
</cp:coreProperties>
</file>