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notesMasterIdLst>
    <p:notesMasterId r:id="rId2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6B"/>
        </a:solidFill>
      </p:bgPr>
    </p:bg>
    <p:spTree>
      <p:nvGrpSpPr>
        <p:cNvPr id="1" name=""/>
        <p:cNvGrpSpPr/>
        <p:nvPr/>
      </p:nvGrpSpPr>
      <p:grpSpPr>
        <a:xfrm>
          <a:off x="0" y="0"/>
          <a:ext cx="0" cy="0"/>
          <a:chOff x="0" y="0"/>
          <a:chExt cx="0" cy="0"/>
        </a:xfrm>
      </p:grpSpPr>
      <p:sp>
        <p:nvSpPr>
          <p:cNvPr id="2" name="Shape 0"/>
          <p:cNvSpPr/>
          <p:nvPr/>
        </p:nvSpPr>
        <p:spPr>
          <a:xfrm>
            <a:off x="0" y="3310128"/>
            <a:ext cx="9144000" cy="41148"/>
          </a:xfrm>
          <a:prstGeom prst="rect">
            <a:avLst/>
          </a:prstGeom>
          <a:solidFill>
            <a:srgbClr val="E3A80D"/>
          </a:solidFill>
          <a:ln/>
        </p:spPr>
      </p:sp>
      <p:sp>
        <p:nvSpPr>
          <p:cNvPr id="3" name="Text 1"/>
          <p:cNvSpPr/>
          <p:nvPr/>
        </p:nvSpPr>
        <p:spPr>
          <a:xfrm>
            <a:off x="640080" y="1371600"/>
            <a:ext cx="7863840" cy="914400"/>
          </a:xfrm>
          <a:prstGeom prst="rect">
            <a:avLst/>
          </a:prstGeom>
          <a:noFill/>
          <a:ln/>
        </p:spPr>
        <p:txBody>
          <a:bodyPr wrap="square" rtlCol="0" anchor="ctr"/>
          <a:lstStyle/>
          <a:p>
            <a:pPr indent="0" marL="0">
              <a:buNone/>
            </a:pPr>
            <a:r>
              <a:rPr lang="en-US" sz="4400" b="1" dirty="0">
                <a:solidFill>
                  <a:srgbClr val="FFFFFF"/>
                </a:solidFill>
                <a:latin typeface="Cambria" pitchFamily="34" charset="0"/>
                <a:ea typeface="Cambria" pitchFamily="34" charset="-122"/>
                <a:cs typeface="Cambria" pitchFamily="34" charset="-120"/>
              </a:rPr>
              <a:t>The Permission Structure</a:t>
            </a:r>
            <a:endParaRPr lang="en-US" sz="4400" dirty="0"/>
          </a:p>
        </p:txBody>
      </p:sp>
      <p:sp>
        <p:nvSpPr>
          <p:cNvPr id="4" name="Text 2"/>
          <p:cNvSpPr/>
          <p:nvPr/>
        </p:nvSpPr>
        <p:spPr>
          <a:xfrm>
            <a:off x="658368" y="2331720"/>
            <a:ext cx="7863840" cy="822960"/>
          </a:xfrm>
          <a:prstGeom prst="rect">
            <a:avLst/>
          </a:prstGeom>
          <a:noFill/>
          <a:ln/>
        </p:spPr>
        <p:txBody>
          <a:bodyPr wrap="square" rtlCol="0" anchor="ctr"/>
          <a:lstStyle/>
          <a:p>
            <a:pPr indent="0" marL="0">
              <a:buNone/>
            </a:pPr>
            <a:r>
              <a:rPr lang="en-US" sz="1500" i="1" dirty="0">
                <a:solidFill>
                  <a:srgbClr val="F5C842"/>
                </a:solidFill>
                <a:latin typeface="Cambria" pitchFamily="34" charset="0"/>
                <a:ea typeface="Cambria" pitchFamily="34" charset="-122"/>
                <a:cs typeface="Cambria" pitchFamily="34" charset="-120"/>
              </a:rPr>
              <a:t>Where public health, AI, and the survival of democratic majority rule meet, three groups already stand: women, the Catholic Church, and labor. This is a case for bringing them to one table — while the machinery for it is still in their hands.</a:t>
            </a:r>
            <a:endParaRPr lang="en-US" sz="1500" dirty="0"/>
          </a:p>
        </p:txBody>
      </p:sp>
      <p:sp>
        <p:nvSpPr>
          <p:cNvPr id="5" name="Text 3"/>
          <p:cNvSpPr/>
          <p:nvPr/>
        </p:nvSpPr>
        <p:spPr>
          <a:xfrm>
            <a:off x="658368" y="3493008"/>
            <a:ext cx="7863840" cy="365760"/>
          </a:xfrm>
          <a:prstGeom prst="rect">
            <a:avLst/>
          </a:prstGeom>
          <a:noFill/>
          <a:ln/>
        </p:spPr>
        <p:txBody>
          <a:bodyPr wrap="square" rtlCol="0" anchor="ctr"/>
          <a:lstStyle/>
          <a:p>
            <a:pPr indent="0" marL="0">
              <a:buNone/>
            </a:pPr>
            <a:r>
              <a:rPr lang="en-US" sz="1200" dirty="0">
                <a:solidFill>
                  <a:srgbClr val="A9BDD1"/>
                </a:solidFill>
                <a:latin typeface="Calibri" pitchFamily="34" charset="0"/>
                <a:ea typeface="Calibri" pitchFamily="34" charset="-122"/>
                <a:cs typeface="Calibri" pitchFamily="34" charset="-120"/>
              </a:rPr>
              <a:t>July 2026 · working draft · every claim dated and sourced · no predictions · arithmetic annex available</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300" b="1" dirty="0">
                <a:solidFill>
                  <a:srgbClr val="14181F"/>
                </a:solidFill>
                <a:latin typeface="Cambria" pitchFamily="34" charset="0"/>
                <a:ea typeface="Cambria" pitchFamily="34" charset="-122"/>
                <a:cs typeface="Cambria" pitchFamily="34" charset="-120"/>
              </a:rPr>
              <a:t>The same women are losing at the hospital and at the registration desk</a:t>
            </a:r>
            <a:endParaRPr lang="en-US" sz="23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69 million — today, before any bill</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mechanism is plain: most women change names at marriage, the birth certificate stops matching, and paper-proof laws reject the mismatch. An estimated 69 million American women hold that mismatch today (CAP, from Pew’s name-change data). Five states run proof laws for 2026 (New Hampshire’s enjoined); a federal database screened 67M+ registrations — held unlawful June 22, “in excess of statutory authority” — and runs under competing orders (four states restored July 7; stay denied July 8).</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15 to 1, in a court’s own words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May 28, 2026: the state’s inability to search out-of-state marriage and divorce records “affects women more than men by a 15:1 margin” (Coalition for Open Democracy v. Scanlan, D.N.H.). At least 244 voters turned away — the documented name-mismatch refusals were women, among them a divorced woman denied for missing divorce paperwork. The law was struck down in May 2026 — the court voiding its affidavit repeal — after a year of local elections under it, before the midterms.</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Since 1980, without exception</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Women have registered and voted at higher rates than men in every presidential election since 1980 — roughly 10 million more women registered (CAWP; Census). The majority-female sector of this document is also the base of the electorate. A franchise operation that runs through married names runs through these women by construction.</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65760"/>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A closed obstetrics ward and a rejected birth certificate land on the same person. Every argument in this document begins with her.</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02920"/>
          </a:xfrm>
          <a:prstGeom prst="rect">
            <a:avLst/>
          </a:prstGeom>
          <a:noFill/>
          <a:ln/>
        </p:spPr>
        <p:txBody>
          <a:bodyPr wrap="square" rtlCol="0" anchor="ctr"/>
          <a:lstStyle/>
          <a:p>
            <a:pPr indent="0" marL="0">
              <a:buNone/>
            </a:pPr>
            <a:r>
              <a:rPr lang="en-US" sz="2700" b="1" dirty="0">
                <a:solidFill>
                  <a:srgbClr val="14181F"/>
                </a:solidFill>
                <a:latin typeface="Cambria" pitchFamily="34" charset="0"/>
                <a:ea typeface="Cambria" pitchFamily="34" charset="-122"/>
                <a:cs typeface="Cambria" pitchFamily="34" charset="-120"/>
              </a:rPr>
              <a:t>Enough weight to anchor a majority</a:t>
            </a:r>
            <a:endParaRPr lang="en-US" sz="2700" dirty="0"/>
          </a:p>
        </p:txBody>
      </p:sp>
      <p:sp>
        <p:nvSpPr>
          <p:cNvPr id="3" name="Text 1"/>
          <p:cNvSpPr/>
          <p:nvPr/>
        </p:nvSpPr>
        <p:spPr>
          <a:xfrm>
            <a:off x="548640" y="914400"/>
            <a:ext cx="8046720" cy="274320"/>
          </a:xfrm>
          <a:prstGeom prst="rect">
            <a:avLst/>
          </a:prstGeom>
          <a:noFill/>
          <a:ln/>
        </p:spPr>
        <p:txBody>
          <a:bodyPr wrap="square" rtlCol="0" anchor="ctr"/>
          <a:lstStyle/>
          <a:p>
            <a:pPr indent="0" marL="0">
              <a:buNone/>
            </a:pPr>
            <a:r>
              <a:rPr lang="en-US" sz="1100" dirty="0">
                <a:solidFill>
                  <a:srgbClr val="14181F"/>
                </a:solidFill>
                <a:latin typeface="Calibri" pitchFamily="34" charset="0"/>
                <a:ea typeface="Calibri" pitchFamily="34" charset="-122"/>
                <a:cs typeface="Calibri" pitchFamily="34" charset="-120"/>
              </a:rPr>
              <a:t>Not the only institutions, and not most of the country — but together, enough to cement a majoritarian coalition greater than the sum of its parts:</a:t>
            </a:r>
            <a:endParaRPr lang="en-US" sz="1100" dirty="0"/>
          </a:p>
        </p:txBody>
      </p:sp>
      <p:sp>
        <p:nvSpPr>
          <p:cNvPr id="4" name="Shape 2"/>
          <p:cNvSpPr/>
          <p:nvPr/>
        </p:nvSpPr>
        <p:spPr>
          <a:xfrm>
            <a:off x="548640" y="1298448"/>
            <a:ext cx="3931920" cy="2880360"/>
          </a:xfrm>
          <a:prstGeom prst="roundRect">
            <a:avLst>
              <a:gd name="adj" fmla="val 2222"/>
            </a:avLst>
          </a:prstGeom>
          <a:solidFill>
            <a:srgbClr val="FFF3D6"/>
          </a:solidFill>
          <a:ln/>
          <a:effectLst>
            <a:outerShdw sx="100000" sy="100000" kx="0" ky="0" algn="bl" rotWithShape="0" blurRad="63500" dist="25400" dir="2700000">
              <a:srgbClr val="000000">
                <a:alpha val="11000"/>
              </a:srgbClr>
            </a:outerShdw>
          </a:effectLst>
        </p:spPr>
      </p:sp>
      <p:sp>
        <p:nvSpPr>
          <p:cNvPr id="5" name="Text 3"/>
          <p:cNvSpPr/>
          <p:nvPr/>
        </p:nvSpPr>
        <p:spPr>
          <a:xfrm>
            <a:off x="749808" y="1435608"/>
            <a:ext cx="3566160" cy="2651760"/>
          </a:xfrm>
          <a:prstGeom prst="rect">
            <a:avLst/>
          </a:prstGeom>
          <a:noFill/>
          <a:ln/>
        </p:spPr>
        <p:txBody>
          <a:bodyPr wrap="square" rtlCol="0" anchor="t"/>
          <a:lstStyle/>
          <a:p>
            <a:pPr indent="0" marL="0">
              <a:buNone/>
            </a:pPr>
            <a:r>
              <a:rPr lang="en-US" sz="1250" b="1" dirty="0">
                <a:solidFill>
                  <a:srgbClr val="1B3A6B"/>
                </a:solidFill>
                <a:latin typeface="Cambria" pitchFamily="34" charset="0"/>
                <a:ea typeface="Cambria" pitchFamily="34" charset="-122"/>
                <a:cs typeface="Cambria" pitchFamily="34" charset="-120"/>
              </a:rPr>
              <a:t>ORGANIZED LABOR</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1.5 million-plus health workers already under union contract: National Nurses United 225,000+, SEIU healthcare 1.1 million+, AFSCME ~350,000.</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Union-election petitions hit 3,286 in FY2024 — up 27% in a year, double 2021 (NLRB). Health care is where the growth is.</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3 million-plus building-trades members construct the sector’s plant — and the AI campuses beside it.</a:t>
            </a:r>
            <a:endParaRPr lang="en-US" sz="1250" dirty="0"/>
          </a:p>
        </p:txBody>
      </p:sp>
      <p:sp>
        <p:nvSpPr>
          <p:cNvPr id="6" name="Shape 4"/>
          <p:cNvSpPr/>
          <p:nvPr/>
        </p:nvSpPr>
        <p:spPr>
          <a:xfrm>
            <a:off x="4663440" y="1298448"/>
            <a:ext cx="3931920" cy="2880360"/>
          </a:xfrm>
          <a:prstGeom prst="roundRect">
            <a:avLst>
              <a:gd name="adj" fmla="val 2222"/>
            </a:avLst>
          </a:prstGeom>
          <a:solidFill>
            <a:srgbClr val="F0F4FB"/>
          </a:solidFill>
          <a:ln/>
          <a:effectLst>
            <a:outerShdw sx="100000" sy="100000" kx="0" ky="0" algn="bl" rotWithShape="0" blurRad="63500" dist="25400" dir="2700000">
              <a:srgbClr val="000000">
                <a:alpha val="11000"/>
              </a:srgbClr>
            </a:outerShdw>
          </a:effectLst>
        </p:spPr>
      </p:sp>
      <p:sp>
        <p:nvSpPr>
          <p:cNvPr id="7" name="Text 5"/>
          <p:cNvSpPr/>
          <p:nvPr/>
        </p:nvSpPr>
        <p:spPr>
          <a:xfrm>
            <a:off x="4864608" y="1435608"/>
            <a:ext cx="3566160" cy="2651760"/>
          </a:xfrm>
          <a:prstGeom prst="rect">
            <a:avLst/>
          </a:prstGeom>
          <a:noFill/>
          <a:ln/>
        </p:spPr>
        <p:txBody>
          <a:bodyPr wrap="square" rtlCol="0" anchor="t"/>
          <a:lstStyle/>
          <a:p>
            <a:pPr indent="0" marL="0">
              <a:buNone/>
            </a:pPr>
            <a:r>
              <a:rPr lang="en-US" sz="1250" b="1" dirty="0">
                <a:solidFill>
                  <a:srgbClr val="1B3A6B"/>
                </a:solidFill>
                <a:latin typeface="Cambria" pitchFamily="34" charset="0"/>
                <a:ea typeface="Cambria" pitchFamily="34" charset="-122"/>
                <a:cs typeface="Cambria" pitchFamily="34" charset="-120"/>
              </a:rPr>
              <a:t>THE CATHOLIC CHURCH</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600+ hospitals; more than one in seven U.S. patients every day (CHA); a workforce in the hundreds of thousands (USCCB: ~745,000 FT+PT, 2014 count — the last published).</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High or dominant market share in 35% of U.S. counties; sole community provider in 52 (JAMA Network Open; Community Catalyst).</a:t>
            </a:r>
            <a:endParaRPr lang="en-US" sz="1250" dirty="0"/>
          </a:p>
          <a:p>
            <a:pPr indent="0" marL="0">
              <a:buNone/>
            </a:pPr>
            <a:endParaRPr lang="en-US" sz="1250" dirty="0"/>
          </a:p>
          <a:p>
            <a:pPr indent="0" marL="0">
              <a:buNone/>
            </a:pPr>
            <a:r>
              <a:rPr lang="en-US" sz="1050" dirty="0">
                <a:solidFill>
                  <a:srgbClr val="000000"/>
                </a:solidFill>
                <a:latin typeface="Calibri" pitchFamily="34" charset="0"/>
                <a:ea typeface="Calibri" pitchFamily="34" charset="-122"/>
                <a:cs typeface="Calibri" pitchFamily="34" charset="-120"/>
              </a:rPr>
              <a:t>One governing instrument covers all of it: the Ethical and Religious Directives, 7th edition, issued November 2025 — revisable by the bishops alone.</a:t>
            </a:r>
            <a:endParaRPr lang="en-US" sz="1250" dirty="0"/>
          </a:p>
        </p:txBody>
      </p:sp>
      <p:sp>
        <p:nvSpPr>
          <p:cNvPr id="8" name="Text 6"/>
          <p:cNvSpPr/>
          <p:nvPr/>
        </p:nvSpPr>
        <p:spPr>
          <a:xfrm>
            <a:off x="548640" y="4315968"/>
            <a:ext cx="8046720" cy="411480"/>
          </a:xfrm>
          <a:prstGeom prst="rect">
            <a:avLst/>
          </a:prstGeom>
          <a:noFill/>
          <a:ln/>
        </p:spPr>
        <p:txBody>
          <a:bodyPr wrap="square" rtlCol="0" anchor="ctr"/>
          <a:lstStyle/>
          <a:p>
            <a:pPr indent="0" marL="0">
              <a:buNone/>
            </a:pPr>
            <a:r>
              <a:rPr lang="en-US" sz="1200" b="1" i="1" dirty="0">
                <a:solidFill>
                  <a:srgbClr val="1B3A6B"/>
                </a:solidFill>
                <a:latin typeface="Calibri" pitchFamily="34" charset="0"/>
                <a:ea typeface="Calibri" pitchFamily="34" charset="-122"/>
                <a:cs typeface="Calibri" pitchFamily="34" charset="-120"/>
              </a:rPr>
              <a:t>Between them: contract machinery reaching 1.5 million health workers and a directive system governing care for one in seven patients. What they add is not numbers alone — it is standing: contracts that bind and directives that govern, joined to a public that has already moved.</a:t>
            </a:r>
            <a:endParaRPr lang="en-US" sz="1200" dirty="0"/>
          </a:p>
        </p:txBody>
      </p:sp>
      <p:sp>
        <p:nvSpPr>
          <p:cNvPr id="9" name="TextBox 8"/>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47472"/>
            <a:ext cx="8046720" cy="475488"/>
          </a:xfrm>
          <a:prstGeom prst="rect">
            <a:avLst/>
          </a:prstGeom>
          <a:noFill/>
          <a:ln/>
        </p:spPr>
        <p:txBody>
          <a:bodyPr wrap="square" rtlCol="0" anchor="ctr"/>
          <a:lstStyle/>
          <a:p>
            <a:pPr indent="0" marL="0">
              <a:buNone/>
            </a:pPr>
            <a:r>
              <a:rPr lang="en-US" sz="2500" b="1" dirty="0">
                <a:solidFill>
                  <a:srgbClr val="14181F"/>
                </a:solidFill>
                <a:latin typeface="Cambria" pitchFamily="34" charset="0"/>
                <a:ea typeface="Cambria" pitchFamily="34" charset="-122"/>
                <a:cs typeface="Cambria" pitchFamily="34" charset="-120"/>
              </a:rPr>
              <a:t>The machinery, counted — a floor, not a census</a:t>
            </a:r>
            <a:endParaRPr lang="en-US" sz="2500" dirty="0"/>
          </a:p>
        </p:txBody>
      </p:sp>
      <p:sp>
        <p:nvSpPr>
          <p:cNvPr id="3" name="Text 1"/>
          <p:cNvSpPr/>
          <p:nvPr/>
        </p:nvSpPr>
        <p:spPr>
          <a:xfrm>
            <a:off x="548640" y="841248"/>
            <a:ext cx="8046720" cy="274320"/>
          </a:xfrm>
          <a:prstGeom prst="rect">
            <a:avLst/>
          </a:prstGeom>
          <a:noFill/>
          <a:ln/>
        </p:spPr>
        <p:txBody>
          <a:bodyPr wrap="square" rtlCol="0" anchor="ctr"/>
          <a:lstStyle/>
          <a:p>
            <a:pPr indent="0" marL="0">
              <a:buNone/>
            </a:pPr>
            <a:r>
              <a:rPr lang="en-US" sz="1050" i="1" dirty="0">
                <a:solidFill>
                  <a:srgbClr val="56606E"/>
                </a:solidFill>
                <a:latin typeface="Calibri" pitchFamily="34" charset="0"/>
                <a:ea typeface="Calibri" pitchFamily="34" charset="-122"/>
                <a:cs typeface="Calibri" pitchFamily="34" charset="-120"/>
              </a:rPr>
              <a:t>What is visible in the public record. Coordination that is not visible is not counted — and is not pretended away.</a:t>
            </a:r>
            <a:endParaRPr lang="en-US" sz="1050" dirty="0"/>
          </a:p>
        </p:txBody>
      </p:sp>
      <p:sp>
        <p:nvSpPr>
          <p:cNvPr id="4" name="Shape 2"/>
          <p:cNvSpPr/>
          <p:nvPr/>
        </p:nvSpPr>
        <p:spPr>
          <a:xfrm>
            <a:off x="548640" y="1207008"/>
            <a:ext cx="2615184" cy="2395728"/>
          </a:xfrm>
          <a:prstGeom prst="roundRect">
            <a:avLst>
              <a:gd name="adj" fmla="val 2672"/>
            </a:avLst>
          </a:prstGeom>
          <a:solidFill>
            <a:srgbClr val="FFF3D6"/>
          </a:solidFill>
          <a:ln/>
          <a:effectLst>
            <a:outerShdw sx="100000" sy="100000" kx="0" ky="0" algn="bl" rotWithShape="0" blurRad="63500" dist="25400" dir="2700000">
              <a:srgbClr val="000000">
                <a:alpha val="12000"/>
              </a:srgbClr>
            </a:outerShdw>
          </a:effectLst>
        </p:spPr>
      </p:sp>
      <p:sp>
        <p:nvSpPr>
          <p:cNvPr id="5" name="Shape 3"/>
          <p:cNvSpPr/>
          <p:nvPr/>
        </p:nvSpPr>
        <p:spPr>
          <a:xfrm>
            <a:off x="548640" y="1207008"/>
            <a:ext cx="2615184" cy="310896"/>
          </a:xfrm>
          <a:prstGeom prst="rect">
            <a:avLst/>
          </a:prstGeom>
          <a:solidFill>
            <a:srgbClr val="1B3A6B"/>
          </a:solidFill>
          <a:ln/>
        </p:spPr>
      </p:sp>
      <p:sp>
        <p:nvSpPr>
          <p:cNvPr id="6" name="Text 4"/>
          <p:cNvSpPr/>
          <p:nvPr/>
        </p:nvSpPr>
        <p:spPr>
          <a:xfrm>
            <a:off x="548640" y="1207008"/>
            <a:ext cx="2615184" cy="310896"/>
          </a:xfrm>
          <a:prstGeom prst="rect">
            <a:avLst/>
          </a:prstGeom>
          <a:noFill/>
          <a:ln/>
        </p:spPr>
        <p:txBody>
          <a:bodyPr wrap="square" rtlCol="0" anchor="ctr"/>
          <a:lstStyle/>
          <a:p>
            <a:pPr algn="ctr" indent="0" marL="0">
              <a:buNone/>
            </a:pPr>
            <a:r>
              <a:rPr lang="en-US" sz="1050" b="1" dirty="0">
                <a:solidFill>
                  <a:srgbClr val="F5C842"/>
                </a:solidFill>
                <a:latin typeface="Cambria" pitchFamily="34" charset="0"/>
                <a:ea typeface="Cambria" pitchFamily="34" charset="-122"/>
                <a:cs typeface="Cambria" pitchFamily="34" charset="-120"/>
              </a:rPr>
              <a:t>THE CATHOLIC CHURCH</a:t>
            </a:r>
            <a:endParaRPr lang="en-US" sz="1050" dirty="0"/>
          </a:p>
        </p:txBody>
      </p:sp>
      <p:sp>
        <p:nvSpPr>
          <p:cNvPr id="7" name="Text 5"/>
          <p:cNvSpPr/>
          <p:nvPr/>
        </p:nvSpPr>
        <p:spPr>
          <a:xfrm>
            <a:off x="658368" y="1591056"/>
            <a:ext cx="2395728" cy="1938528"/>
          </a:xfrm>
          <a:prstGeom prst="rect">
            <a:avLst/>
          </a:prstGeom>
          <a:noFill/>
          <a:ln/>
        </p:spPr>
        <p:txBody>
          <a:bodyPr wrap="square" rtlCol="0" anchor="t"/>
          <a:lstStyle/>
          <a:p>
            <a:pPr indent="0" marL="0">
              <a:buNone/>
            </a:pPr>
            <a:r>
              <a:rPr lang="en-US" sz="860" dirty="0">
                <a:solidFill>
                  <a:srgbClr val="14181F"/>
                </a:solidFill>
                <a:latin typeface="Calibri" pitchFamily="34" charset="0"/>
                <a:ea typeface="Calibri" pitchFamily="34" charset="-122"/>
                <a:cs typeface="Calibri" pitchFamily="34" charset="-120"/>
              </a:rPr>
              <a:t>• ~53M self-identified Catholic adults (Pew, 2025)</a:t>
            </a:r>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195 dioceses; 5,852 schools, 1.68M students (CARA; NCEA 2024–25)</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Catholic Charities: 168 agencies, 16M+ served, 200,000+ volunteers (2024)</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Nuns on the Bus 2024: 20 cities, 11 states, multifaith partners</a:t>
            </a:r>
            <a:endParaRPr lang="en-US" sz="860" dirty="0"/>
          </a:p>
        </p:txBody>
      </p:sp>
      <p:sp>
        <p:nvSpPr>
          <p:cNvPr id="8" name="Shape 6"/>
          <p:cNvSpPr/>
          <p:nvPr/>
        </p:nvSpPr>
        <p:spPr>
          <a:xfrm>
            <a:off x="3264408" y="1207008"/>
            <a:ext cx="2615184" cy="2395728"/>
          </a:xfrm>
          <a:prstGeom prst="roundRect">
            <a:avLst>
              <a:gd name="adj" fmla="val 2672"/>
            </a:avLst>
          </a:prstGeom>
          <a:solidFill>
            <a:srgbClr val="FFF3D6"/>
          </a:solidFill>
          <a:ln/>
          <a:effectLst>
            <a:outerShdw sx="100000" sy="100000" kx="0" ky="0" algn="bl" rotWithShape="0" blurRad="63500" dist="25400" dir="2700000">
              <a:srgbClr val="000000">
                <a:alpha val="12000"/>
              </a:srgbClr>
            </a:outerShdw>
          </a:effectLst>
        </p:spPr>
      </p:sp>
      <p:sp>
        <p:nvSpPr>
          <p:cNvPr id="9" name="Shape 7"/>
          <p:cNvSpPr/>
          <p:nvPr/>
        </p:nvSpPr>
        <p:spPr>
          <a:xfrm>
            <a:off x="3264408" y="1207008"/>
            <a:ext cx="2615184" cy="310896"/>
          </a:xfrm>
          <a:prstGeom prst="rect">
            <a:avLst/>
          </a:prstGeom>
          <a:solidFill>
            <a:srgbClr val="1B3A6B"/>
          </a:solidFill>
          <a:ln/>
        </p:spPr>
      </p:sp>
      <p:sp>
        <p:nvSpPr>
          <p:cNvPr id="10" name="Text 8"/>
          <p:cNvSpPr/>
          <p:nvPr/>
        </p:nvSpPr>
        <p:spPr>
          <a:xfrm>
            <a:off x="3264408" y="1207008"/>
            <a:ext cx="2615184" cy="310896"/>
          </a:xfrm>
          <a:prstGeom prst="rect">
            <a:avLst/>
          </a:prstGeom>
          <a:noFill/>
          <a:ln/>
        </p:spPr>
        <p:txBody>
          <a:bodyPr wrap="square" rtlCol="0" anchor="ctr"/>
          <a:lstStyle/>
          <a:p>
            <a:pPr algn="ctr" indent="0" marL="0">
              <a:buNone/>
            </a:pPr>
            <a:r>
              <a:rPr lang="en-US" sz="1050" b="1" dirty="0">
                <a:solidFill>
                  <a:srgbClr val="F5C842"/>
                </a:solidFill>
                <a:latin typeface="Cambria" pitchFamily="34" charset="0"/>
                <a:ea typeface="Cambria" pitchFamily="34" charset="-122"/>
                <a:cs typeface="Cambria" pitchFamily="34" charset="-120"/>
              </a:rPr>
              <a:t>ORGANIZED LABOR</a:t>
            </a:r>
            <a:endParaRPr lang="en-US" sz="1050" dirty="0"/>
          </a:p>
        </p:txBody>
      </p:sp>
      <p:sp>
        <p:nvSpPr>
          <p:cNvPr id="11" name="Text 9"/>
          <p:cNvSpPr/>
          <p:nvPr/>
        </p:nvSpPr>
        <p:spPr>
          <a:xfrm>
            <a:off x="3374136" y="1591056"/>
            <a:ext cx="2395728" cy="1938528"/>
          </a:xfrm>
          <a:prstGeom prst="rect">
            <a:avLst/>
          </a:prstGeom>
          <a:noFill/>
          <a:ln/>
        </p:spPr>
        <p:txBody>
          <a:bodyPr wrap="square" rtlCol="0" anchor="t"/>
          <a:lstStyle/>
          <a:p>
            <a:pPr indent="0" marL="0">
              <a:buNone/>
            </a:pPr>
            <a:r>
              <a:rPr lang="en-US" sz="860" dirty="0">
                <a:solidFill>
                  <a:srgbClr val="14181F"/>
                </a:solidFill>
                <a:latin typeface="Calibri" pitchFamily="34" charset="0"/>
                <a:ea typeface="Calibri" pitchFamily="34" charset="-122"/>
                <a:cs typeface="Calibri" pitchFamily="34" charset="-120"/>
              </a:rPr>
              <a:t>• 14.3M union members (BLS, 2024); AFL-CIO: 65 unions</a:t>
            </a:r>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2024: 7.1M person-to-person voter contacts — labor’s largest program ever</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Working America, the federation’s community affiliate: 5M members</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Union voters: ~1 in 5 of the Blue Wall electorate (2024)</a:t>
            </a:r>
            <a:endParaRPr lang="en-US" sz="860" dirty="0"/>
          </a:p>
        </p:txBody>
      </p:sp>
      <p:sp>
        <p:nvSpPr>
          <p:cNvPr id="12" name="Shape 10"/>
          <p:cNvSpPr/>
          <p:nvPr/>
        </p:nvSpPr>
        <p:spPr>
          <a:xfrm>
            <a:off x="5980176" y="1207008"/>
            <a:ext cx="2615184" cy="2395728"/>
          </a:xfrm>
          <a:prstGeom prst="roundRect">
            <a:avLst>
              <a:gd name="adj" fmla="val 2672"/>
            </a:avLst>
          </a:prstGeom>
          <a:solidFill>
            <a:srgbClr val="FFF3D6"/>
          </a:solidFill>
          <a:ln/>
          <a:effectLst>
            <a:outerShdw sx="100000" sy="100000" kx="0" ky="0" algn="bl" rotWithShape="0" blurRad="63500" dist="25400" dir="2700000">
              <a:srgbClr val="000000">
                <a:alpha val="12000"/>
              </a:srgbClr>
            </a:outerShdw>
          </a:effectLst>
        </p:spPr>
      </p:sp>
      <p:sp>
        <p:nvSpPr>
          <p:cNvPr id="13" name="Shape 11"/>
          <p:cNvSpPr/>
          <p:nvPr/>
        </p:nvSpPr>
        <p:spPr>
          <a:xfrm>
            <a:off x="5980176" y="1207008"/>
            <a:ext cx="2615184" cy="310896"/>
          </a:xfrm>
          <a:prstGeom prst="rect">
            <a:avLst/>
          </a:prstGeom>
          <a:solidFill>
            <a:srgbClr val="1B3A6B"/>
          </a:solidFill>
          <a:ln/>
        </p:spPr>
      </p:sp>
      <p:sp>
        <p:nvSpPr>
          <p:cNvPr id="14" name="Text 12"/>
          <p:cNvSpPr/>
          <p:nvPr/>
        </p:nvSpPr>
        <p:spPr>
          <a:xfrm>
            <a:off x="5980176" y="1207008"/>
            <a:ext cx="2615184" cy="310896"/>
          </a:xfrm>
          <a:prstGeom prst="rect">
            <a:avLst/>
          </a:prstGeom>
          <a:noFill/>
          <a:ln/>
        </p:spPr>
        <p:txBody>
          <a:bodyPr wrap="square" rtlCol="0" anchor="ctr"/>
          <a:lstStyle/>
          <a:p>
            <a:pPr algn="ctr" indent="0" marL="0">
              <a:buNone/>
            </a:pPr>
            <a:r>
              <a:rPr lang="en-US" sz="1050" b="1" dirty="0">
                <a:solidFill>
                  <a:srgbClr val="F5C842"/>
                </a:solidFill>
                <a:latin typeface="Cambria" pitchFamily="34" charset="0"/>
                <a:ea typeface="Cambria" pitchFamily="34" charset="-122"/>
                <a:cs typeface="Cambria" pitchFamily="34" charset="-120"/>
              </a:rPr>
              <a:t>WOMEN’S CIVIC FEDERATIONS</a:t>
            </a:r>
            <a:endParaRPr lang="en-US" sz="1050" dirty="0"/>
          </a:p>
        </p:txBody>
      </p:sp>
      <p:sp>
        <p:nvSpPr>
          <p:cNvPr id="15" name="Text 13"/>
          <p:cNvSpPr/>
          <p:nvPr/>
        </p:nvSpPr>
        <p:spPr>
          <a:xfrm>
            <a:off x="6089904" y="1591056"/>
            <a:ext cx="2395728" cy="1938528"/>
          </a:xfrm>
          <a:prstGeom prst="rect">
            <a:avLst/>
          </a:prstGeom>
          <a:noFill/>
          <a:ln/>
        </p:spPr>
        <p:txBody>
          <a:bodyPr wrap="square" rtlCol="0" anchor="t"/>
          <a:lstStyle/>
          <a:p>
            <a:pPr indent="0" marL="0">
              <a:buNone/>
            </a:pPr>
            <a:r>
              <a:rPr lang="en-US" sz="860" dirty="0">
                <a:solidFill>
                  <a:srgbClr val="14181F"/>
                </a:solidFill>
                <a:latin typeface="Calibri" pitchFamily="34" charset="0"/>
                <a:ea typeface="Calibri" pitchFamily="34" charset="-122"/>
                <a:cs typeface="Calibri" pitchFamily="34" charset="-120"/>
              </a:rPr>
              <a:t>• LWV: 800+ Leagues, all 50 states — and the June 22 win in federal court</a:t>
            </a:r>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AAUW: ~170,000 members, 1,000 branches</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~10M more women than men registered (CAWP)</a:t>
            </a:r>
            <a:endParaRPr lang="en-US" sz="860" dirty="0"/>
          </a:p>
          <a:p>
            <a:pPr indent="0" marL="0">
              <a:buNone/>
            </a:pPr>
            <a:endParaRPr lang="en-US" sz="860" dirty="0"/>
          </a:p>
          <a:p>
            <a:pPr indent="0" marL="0">
              <a:buNone/>
            </a:pPr>
            <a:r>
              <a:rPr lang="en-US" sz="860" dirty="0">
                <a:solidFill>
                  <a:srgbClr val="14181F"/>
                </a:solidFill>
                <a:latin typeface="Calibri" pitchFamily="34" charset="0"/>
                <a:ea typeface="Calibri" pitchFamily="34" charset="-122"/>
                <a:cs typeface="Calibri" pitchFamily="34" charset="-120"/>
              </a:rPr>
              <a:t>• Election Protection: 300+ organizations, 56,000 voter contacts (2024)</a:t>
            </a:r>
            <a:endParaRPr lang="en-US" sz="860" dirty="0"/>
          </a:p>
        </p:txBody>
      </p:sp>
      <p:sp>
        <p:nvSpPr>
          <p:cNvPr id="16" name="Shape 14"/>
          <p:cNvSpPr/>
          <p:nvPr/>
        </p:nvSpPr>
        <p:spPr>
          <a:xfrm>
            <a:off x="548640" y="3730752"/>
            <a:ext cx="8046720" cy="749808"/>
          </a:xfrm>
          <a:prstGeom prst="roundRect">
            <a:avLst>
              <a:gd name="adj" fmla="val 7317"/>
            </a:avLst>
          </a:prstGeom>
          <a:solidFill>
            <a:srgbClr val="F0F4FB"/>
          </a:solidFill>
          <a:ln/>
        </p:spPr>
      </p:sp>
      <p:sp>
        <p:nvSpPr>
          <p:cNvPr id="17" name="Text 15"/>
          <p:cNvSpPr/>
          <p:nvPr/>
        </p:nvSpPr>
        <p:spPr>
          <a:xfrm>
            <a:off x="713232" y="3803904"/>
            <a:ext cx="7726680" cy="621792"/>
          </a:xfrm>
          <a:prstGeom prst="rect">
            <a:avLst/>
          </a:prstGeom>
          <a:noFill/>
          <a:ln/>
        </p:spPr>
        <p:txBody>
          <a:bodyPr wrap="square" rtlCol="0" anchor="t"/>
          <a:lstStyle/>
          <a:p>
            <a:pPr indent="0" marL="0">
              <a:buNone/>
            </a:pPr>
            <a:r>
              <a:rPr lang="en-US" sz="950" b="1" dirty="0">
                <a:solidFill>
                  <a:srgbClr val="1B3A6B"/>
                </a:solidFill>
                <a:latin typeface="Calibri" pitchFamily="34" charset="0"/>
                <a:ea typeface="Calibri" pitchFamily="34" charset="-122"/>
                <a:cs typeface="Calibri" pitchFamily="34" charset="-120"/>
              </a:rPr>
              <a:t>Already joined, on the record: </a:t>
            </a:r>
            <a:pPr indent="0" marL="0">
              <a:buNone/>
            </a:pPr>
            <a:r>
              <a:rPr lang="en-US" sz="950" dirty="0">
                <a:solidFill>
                  <a:srgbClr val="14181F"/>
                </a:solidFill>
                <a:latin typeface="Calibri" pitchFamily="34" charset="0"/>
                <a:ea typeface="Calibri" pitchFamily="34" charset="-122"/>
                <a:cs typeface="Calibri" pitchFamily="34" charset="-120"/>
              </a:rPr>
              <a:t>labor (NEA, SEIU, AFT) and the League sit in the same documented coalition today — Election Protection; the sisters’ 2024 tour rode with Sojourners, the Children’s Defense Fund, and the Friends Committee; Working America is the federation’s own door-knocking arm. The connections are not hypothetical — they are under-convened.</a:t>
            </a:r>
            <a:endParaRPr lang="en-US" sz="950" dirty="0"/>
          </a:p>
        </p:txBody>
      </p:sp>
      <p:sp>
        <p:nvSpPr>
          <p:cNvPr id="18" name="Shape 16"/>
          <p:cNvSpPr/>
          <p:nvPr/>
        </p:nvSpPr>
        <p:spPr>
          <a:xfrm>
            <a:off x="548640" y="4562856"/>
            <a:ext cx="1051560" cy="20117"/>
          </a:xfrm>
          <a:prstGeom prst="rect">
            <a:avLst/>
          </a:prstGeom>
          <a:solidFill>
            <a:srgbClr val="E3A80D"/>
          </a:solidFill>
          <a:ln/>
        </p:spPr>
      </p:sp>
      <p:sp>
        <p:nvSpPr>
          <p:cNvPr id="19" name="Text 17"/>
          <p:cNvSpPr/>
          <p:nvPr/>
        </p:nvSpPr>
        <p:spPr>
          <a:xfrm>
            <a:off x="548640" y="4626864"/>
            <a:ext cx="8046720" cy="329184"/>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Tens of millions deep on the public record alone — before counting anything the record cannot see.</a:t>
            </a:r>
            <a:endParaRPr lang="en-US" sz="850" dirty="0"/>
          </a:p>
        </p:txBody>
      </p:sp>
      <p:sp>
        <p:nvSpPr>
          <p:cNvPr id="20" name="TextBox 19"/>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300" b="1" dirty="0">
                <a:solidFill>
                  <a:srgbClr val="14181F"/>
                </a:solidFill>
                <a:latin typeface="Cambria" pitchFamily="34" charset="0"/>
                <a:ea typeface="Cambria" pitchFamily="34" charset="-122"/>
                <a:cs typeface="Cambria" pitchFamily="34" charset="-120"/>
              </a:rPr>
              <a:t>The building trades are bargaining the buildings, not the books</a:t>
            </a:r>
            <a:endParaRPr lang="en-US" sz="23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What they bargain now — and where it stops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wins are real: Stargate Michigan (April 20, 2026) put 2,500+ tradespeople and apprentices onto a multibillion-dollar campus under a national agreement, with a Microsoft training partnership alongside. The MOU’s cash line — $1.5M over five years — sits against $121.91B in 2025 data-center credit (S&amp;P); every agreement is project-by-project, about 2.3% of U.S. construction spending (Census, June 2026), and ends when the building does. None reaches upstream. 70% of members worry about replacement (AFL-CIO polling); no bargaining campaign or contract language at scale has followed 54,836 AI-attributed layoffs (Challenger, 2025).</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ground is already shifting under the contracts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Microsoft walked away from ~2 gigawatts of leases (TD Cowen, 2025); cancellations quadrupled, 6 to 25, in one year (Baird); PJM — the grid operator for 13 states — fell 6,623 megawatts short of its reliability requirement at its December 2025 auction, the first shortfall since 2007; the queue to plug new projects into the grid runs five to seven years against one-to-three-year build cycles. Projects are already moving. The construction-only position moves with them, or is left behind by them.</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precedent is in labor’s own files: 1945</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Walter Reuther’s GM demand — wage increases out of profits, “open the books for trade union inspection.” GM’s reply: “It is none of your damned business.” GM never opened the books — the refusal itself became the argument, and it elected Reuther UAW president in 1946. The modern equivalent: open the books on the data supply chain — power contracts, chips, water, land, fiber, training data — as the projects churn. Even a federation committed to the buildout holds its position better knowing where the projects actually stand.</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Build the buildings and you bargain the least durable part. Open the books and you bargain the choke point.</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94360"/>
          </a:xfrm>
          <a:prstGeom prst="rect">
            <a:avLst/>
          </a:prstGeom>
          <a:noFill/>
          <a:ln/>
        </p:spPr>
        <p:txBody>
          <a:bodyPr wrap="square" rtlCol="0" anchor="ctr"/>
          <a:lstStyle/>
          <a:p>
            <a:pPr indent="0" marL="0">
              <a:buNone/>
            </a:pPr>
            <a:r>
              <a:rPr lang="en-US" sz="2200" b="1" dirty="0">
                <a:solidFill>
                  <a:srgbClr val="14181F"/>
                </a:solidFill>
                <a:latin typeface="Cambria" pitchFamily="34" charset="0"/>
                <a:ea typeface="Cambria" pitchFamily="34" charset="-122"/>
                <a:cs typeface="Cambria" pitchFamily="34" charset="-120"/>
              </a:rPr>
              <a:t>Rome has moved on AI — not yet for the women who staff its hospitals</a:t>
            </a:r>
            <a:endParaRPr lang="en-US" sz="22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Fourteen months, and the pace is documented</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An encyclical on AI, work, and dignity (signed May 15 — Rerum Novarum’s 135th anniversary — released May 25, 2026; ~42,300 words); an interdicasterial AI commission by rescript; a message to the U.N.’s AI for Good summit (July 8, 2026, via Cardinal Parolin); an AI-lab co-founder seated at the papal podium — a first for a papal document presentation (National Catholic Reporter). Rome is moving faster on machines and work than any institution in this document.</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workforce the endgame starts with</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Catholic health ministry — 600+ hospitals, one in seven U.S. patients — runs on women: 75% of U.S. hospital workers are women (BLS), 88% of nurses (HRSA). Ten of the 25 largest U.S. systems are Catholic-sponsored; at the largest, the chief executives are mostly men. The Catholic Labor Network has publicly objected to union-busting at Catholic institutions (2025–2026) in that same majority-women workforce.</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quieter second rank — instruments the Church already owns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bishops’ own 1999 document, ‘A Fair and Just Workplace,’ affirms organizing rights in Catholic health care; the Ethical and Religious Directives (7th ed., Nov. 12, 2025) govern the care itself. The shared exposure is documented since Dobbs: pregnant patients denied emergency care at Catholic facilities (state AG suit, Sept. 2024). Extending its own texts — not adopting its critics’ — protects the women treated and the clinicians who treat them.</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Nothing here diminishes what Rome has done — the record is above. The calendar’s need stands anyway, and the cost of waiting is carried by the same women, at both counters.</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02920"/>
          </a:xfrm>
          <a:prstGeom prst="rect">
            <a:avLst/>
          </a:prstGeom>
          <a:noFill/>
          <a:ln/>
        </p:spPr>
        <p:txBody>
          <a:bodyPr wrap="square" rtlCol="0" anchor="ctr"/>
          <a:lstStyle/>
          <a:p>
            <a:pPr indent="0" marL="0">
              <a:buNone/>
            </a:pPr>
            <a:r>
              <a:rPr lang="en-US" sz="2500" b="1" dirty="0">
                <a:solidFill>
                  <a:srgbClr val="14181F"/>
                </a:solidFill>
                <a:latin typeface="Cambria" pitchFamily="34" charset="0"/>
                <a:ea typeface="Cambria" pitchFamily="34" charset="-122"/>
                <a:cs typeface="Cambria" pitchFamily="34" charset="-120"/>
              </a:rPr>
              <a:t>What saying yes wins — and what it could open</a:t>
            </a:r>
            <a:endParaRPr lang="en-US" sz="2500" dirty="0"/>
          </a:p>
        </p:txBody>
      </p:sp>
      <p:sp>
        <p:nvSpPr>
          <p:cNvPr id="3" name="Shape 1"/>
          <p:cNvSpPr/>
          <p:nvPr/>
        </p:nvSpPr>
        <p:spPr>
          <a:xfrm>
            <a:off x="2514600" y="960120"/>
            <a:ext cx="3017520" cy="384048"/>
          </a:xfrm>
          <a:prstGeom prst="roundRect">
            <a:avLst>
              <a:gd name="adj" fmla="val 11905"/>
            </a:avLst>
          </a:prstGeom>
          <a:solidFill>
            <a:srgbClr val="1B3A6B"/>
          </a:solidFill>
          <a:ln/>
        </p:spPr>
      </p:sp>
      <p:sp>
        <p:nvSpPr>
          <p:cNvPr id="4" name="Text 2"/>
          <p:cNvSpPr/>
          <p:nvPr/>
        </p:nvSpPr>
        <p:spPr>
          <a:xfrm>
            <a:off x="2514600" y="960120"/>
            <a:ext cx="3017520" cy="384048"/>
          </a:xfrm>
          <a:prstGeom prst="rect">
            <a:avLst/>
          </a:prstGeom>
          <a:noFill/>
          <a:ln/>
        </p:spPr>
        <p:txBody>
          <a:bodyPr wrap="square" rtlCol="0" anchor="ctr"/>
          <a:lstStyle/>
          <a:p>
            <a:pPr algn="ctr" indent="0" marL="0">
              <a:buNone/>
            </a:pPr>
            <a:r>
              <a:rPr lang="en-US" sz="1050" b="1" dirty="0">
                <a:solidFill>
                  <a:srgbClr val="FFFFFF"/>
                </a:solidFill>
                <a:latin typeface="Cambria" pitchFamily="34" charset="0"/>
                <a:ea typeface="Cambria" pitchFamily="34" charset="-122"/>
                <a:cs typeface="Cambria" pitchFamily="34" charset="-120"/>
              </a:rPr>
              <a:t>AS THINGS STAND</a:t>
            </a:r>
            <a:endParaRPr lang="en-US" sz="1050" dirty="0"/>
          </a:p>
        </p:txBody>
      </p:sp>
      <p:sp>
        <p:nvSpPr>
          <p:cNvPr id="5" name="Shape 3"/>
          <p:cNvSpPr/>
          <p:nvPr/>
        </p:nvSpPr>
        <p:spPr>
          <a:xfrm>
            <a:off x="5623560" y="960120"/>
            <a:ext cx="2971800" cy="384048"/>
          </a:xfrm>
          <a:prstGeom prst="roundRect">
            <a:avLst>
              <a:gd name="adj" fmla="val 11905"/>
            </a:avLst>
          </a:prstGeom>
          <a:solidFill>
            <a:srgbClr val="E3A80D"/>
          </a:solidFill>
          <a:ln/>
        </p:spPr>
      </p:sp>
      <p:sp>
        <p:nvSpPr>
          <p:cNvPr id="6" name="Text 4"/>
          <p:cNvSpPr/>
          <p:nvPr/>
        </p:nvSpPr>
        <p:spPr>
          <a:xfrm>
            <a:off x="5623560" y="960120"/>
            <a:ext cx="2971800" cy="384048"/>
          </a:xfrm>
          <a:prstGeom prst="rect">
            <a:avLst/>
          </a:prstGeom>
          <a:noFill/>
          <a:ln/>
        </p:spPr>
        <p:txBody>
          <a:bodyPr wrap="square" rtlCol="0" anchor="ctr"/>
          <a:lstStyle/>
          <a:p>
            <a:pPr algn="ctr" indent="0" marL="0">
              <a:buNone/>
            </a:pPr>
            <a:r>
              <a:rPr lang="en-US" sz="1050" b="1" dirty="0">
                <a:solidFill>
                  <a:srgbClr val="14181F"/>
                </a:solidFill>
                <a:latin typeface="Cambria" pitchFamily="34" charset="0"/>
                <a:ea typeface="Cambria" pitchFamily="34" charset="-122"/>
                <a:cs typeface="Cambria" pitchFamily="34" charset="-120"/>
              </a:rPr>
              <a:t>WHAT IS WON</a:t>
            </a:r>
            <a:endParaRPr lang="en-US" sz="1050" dirty="0"/>
          </a:p>
        </p:txBody>
      </p:sp>
      <p:sp>
        <p:nvSpPr>
          <p:cNvPr id="7" name="Shape 5"/>
          <p:cNvSpPr/>
          <p:nvPr/>
        </p:nvSpPr>
        <p:spPr>
          <a:xfrm>
            <a:off x="548640" y="1426464"/>
            <a:ext cx="8046720" cy="713232"/>
          </a:xfrm>
          <a:prstGeom prst="roundRect">
            <a:avLst>
              <a:gd name="adj" fmla="val 6410"/>
            </a:avLst>
          </a:prstGeom>
          <a:solidFill>
            <a:srgbClr val="F0F4FB"/>
          </a:solidFill>
          <a:ln/>
        </p:spPr>
      </p:sp>
      <p:sp>
        <p:nvSpPr>
          <p:cNvPr id="8" name="Text 6"/>
          <p:cNvSpPr/>
          <p:nvPr/>
        </p:nvSpPr>
        <p:spPr>
          <a:xfrm>
            <a:off x="685800" y="1463040"/>
            <a:ext cx="1737360" cy="640080"/>
          </a:xfrm>
          <a:prstGeom prst="rect">
            <a:avLst/>
          </a:prstGeom>
          <a:noFill/>
          <a:ln/>
        </p:spPr>
        <p:txBody>
          <a:bodyPr wrap="square" rtlCol="0" anchor="ctr"/>
          <a:lstStyle/>
          <a:p>
            <a:pPr indent="0" marL="0">
              <a:buNone/>
            </a:pPr>
            <a:r>
              <a:rPr lang="en-US" sz="1000" b="1" dirty="0">
                <a:solidFill>
                  <a:srgbClr val="1B3A6B"/>
                </a:solidFill>
                <a:latin typeface="Cambria" pitchFamily="34" charset="0"/>
                <a:ea typeface="Cambria" pitchFamily="34" charset="-122"/>
                <a:cs typeface="Cambria" pitchFamily="34" charset="-120"/>
              </a:rPr>
              <a:t>AI decisions in care</a:t>
            </a:r>
            <a:endParaRPr lang="en-US" sz="1000" dirty="0"/>
          </a:p>
        </p:txBody>
      </p:sp>
      <p:sp>
        <p:nvSpPr>
          <p:cNvPr id="9" name="Text 7"/>
          <p:cNvSpPr/>
          <p:nvPr/>
        </p:nvSpPr>
        <p:spPr>
          <a:xfrm>
            <a:off x="2542032" y="1463040"/>
            <a:ext cx="2944368"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81% physician adoption; governance = one CMS FAQ and one civil-rights guidance; 85% of physicians want a say and lack one.</a:t>
            </a:r>
            <a:endParaRPr lang="en-US" sz="860" dirty="0"/>
          </a:p>
        </p:txBody>
      </p:sp>
      <p:sp>
        <p:nvSpPr>
          <p:cNvPr id="10" name="Text 8"/>
          <p:cNvSpPr/>
          <p:nvPr/>
        </p:nvSpPr>
        <p:spPr>
          <a:xfrm>
            <a:off x="5650992" y="1463040"/>
            <a:ext cx="2926080"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The demand tabled at scheduled renewals, on the WGA’s ratified 2023 model — opening the path to accountability clauses across 1.5M+ organized health workers.</a:t>
            </a:r>
            <a:endParaRPr lang="en-US" sz="860" dirty="0"/>
          </a:p>
        </p:txBody>
      </p:sp>
      <p:sp>
        <p:nvSpPr>
          <p:cNvPr id="11" name="Shape 9"/>
          <p:cNvSpPr/>
          <p:nvPr/>
        </p:nvSpPr>
        <p:spPr>
          <a:xfrm>
            <a:off x="548640" y="2212848"/>
            <a:ext cx="8046720" cy="713232"/>
          </a:xfrm>
          <a:prstGeom prst="roundRect">
            <a:avLst>
              <a:gd name="adj" fmla="val 6410"/>
            </a:avLst>
          </a:prstGeom>
          <a:solidFill>
            <a:srgbClr val="FFF3D6"/>
          </a:solidFill>
          <a:ln/>
        </p:spPr>
      </p:sp>
      <p:sp>
        <p:nvSpPr>
          <p:cNvPr id="12" name="Text 10"/>
          <p:cNvSpPr/>
          <p:nvPr/>
        </p:nvSpPr>
        <p:spPr>
          <a:xfrm>
            <a:off x="685800" y="2249424"/>
            <a:ext cx="1737360" cy="640080"/>
          </a:xfrm>
          <a:prstGeom prst="rect">
            <a:avLst/>
          </a:prstGeom>
          <a:noFill/>
          <a:ln/>
        </p:spPr>
        <p:txBody>
          <a:bodyPr wrap="square" rtlCol="0" anchor="ctr"/>
          <a:lstStyle/>
          <a:p>
            <a:pPr indent="0" marL="0">
              <a:buNone/>
            </a:pPr>
            <a:r>
              <a:rPr lang="en-US" sz="1000" b="1" dirty="0">
                <a:solidFill>
                  <a:srgbClr val="1B3A6B"/>
                </a:solidFill>
                <a:latin typeface="Cambria" pitchFamily="34" charset="0"/>
                <a:ea typeface="Cambria" pitchFamily="34" charset="-122"/>
                <a:cs typeface="Cambria" pitchFamily="34" charset="-120"/>
              </a:rPr>
              <a:t>The Catholic system</a:t>
            </a:r>
            <a:endParaRPr lang="en-US" sz="1000" dirty="0"/>
          </a:p>
        </p:txBody>
      </p:sp>
      <p:sp>
        <p:nvSpPr>
          <p:cNvPr id="13" name="Text 11"/>
          <p:cNvSpPr/>
          <p:nvPr/>
        </p:nvSpPr>
        <p:spPr>
          <a:xfrm>
            <a:off x="2542032" y="2249424"/>
            <a:ext cx="2944368"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hundreds of thousands of employees; 1 in 7 patients; governed by the Church’s own instruments — the ERDs (7th ed., Nov. 2025) and the bishops’ 1999 workplace principles.</a:t>
            </a:r>
            <a:endParaRPr lang="en-US" sz="860" dirty="0"/>
          </a:p>
        </p:txBody>
      </p:sp>
      <p:sp>
        <p:nvSpPr>
          <p:cNvPr id="14" name="Text 12"/>
          <p:cNvSpPr/>
          <p:nvPr/>
        </p:nvSpPr>
        <p:spPr>
          <a:xfrm>
            <a:off x="5650992" y="2249424"/>
            <a:ext cx="2926080"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A stated orientation — by whichever instrument the conference chooses — that opens terms for care, workforce, and voice across 600+ hospitals and 35% of U.S. counties.</a:t>
            </a:r>
            <a:endParaRPr lang="en-US" sz="860" dirty="0"/>
          </a:p>
        </p:txBody>
      </p:sp>
      <p:sp>
        <p:nvSpPr>
          <p:cNvPr id="15" name="Shape 13"/>
          <p:cNvSpPr/>
          <p:nvPr/>
        </p:nvSpPr>
        <p:spPr>
          <a:xfrm>
            <a:off x="548640" y="2999232"/>
            <a:ext cx="8046720" cy="713232"/>
          </a:xfrm>
          <a:prstGeom prst="roundRect">
            <a:avLst>
              <a:gd name="adj" fmla="val 6410"/>
            </a:avLst>
          </a:prstGeom>
          <a:solidFill>
            <a:srgbClr val="F0F4FB"/>
          </a:solidFill>
          <a:ln/>
        </p:spPr>
      </p:sp>
      <p:sp>
        <p:nvSpPr>
          <p:cNvPr id="16" name="Text 14"/>
          <p:cNvSpPr/>
          <p:nvPr/>
        </p:nvSpPr>
        <p:spPr>
          <a:xfrm>
            <a:off x="685800" y="3035808"/>
            <a:ext cx="1737360" cy="640080"/>
          </a:xfrm>
          <a:prstGeom prst="rect">
            <a:avLst/>
          </a:prstGeom>
          <a:noFill/>
          <a:ln/>
        </p:spPr>
        <p:txBody>
          <a:bodyPr wrap="square" rtlCol="0" anchor="ctr"/>
          <a:lstStyle/>
          <a:p>
            <a:pPr indent="0" marL="0">
              <a:buNone/>
            </a:pPr>
            <a:r>
              <a:rPr lang="en-US" sz="1000" b="1" dirty="0">
                <a:solidFill>
                  <a:srgbClr val="1B3A6B"/>
                </a:solidFill>
                <a:latin typeface="Cambria" pitchFamily="34" charset="0"/>
                <a:ea typeface="Cambria" pitchFamily="34" charset="-122"/>
                <a:cs typeface="Cambria" pitchFamily="34" charset="-120"/>
              </a:rPr>
              <a:t>Women’s exposure</a:t>
            </a:r>
            <a:endParaRPr lang="en-US" sz="1000" dirty="0"/>
          </a:p>
        </p:txBody>
      </p:sp>
      <p:sp>
        <p:nvSpPr>
          <p:cNvPr id="17" name="Text 15"/>
          <p:cNvSpPr/>
          <p:nvPr/>
        </p:nvSpPr>
        <p:spPr>
          <a:xfrm>
            <a:off x="2542032" y="3035808"/>
            <a:ext cx="2944368"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76% of the workforce; 15% of its leadership; 15:1 in the one court to count it; 2.3M women in maternity deserts.</a:t>
            </a:r>
            <a:endParaRPr lang="en-US" sz="860" dirty="0"/>
          </a:p>
        </p:txBody>
      </p:sp>
      <p:sp>
        <p:nvSpPr>
          <p:cNvPr id="18" name="Text 16"/>
          <p:cNvSpPr/>
          <p:nvPr/>
        </p:nvSpPr>
        <p:spPr>
          <a:xfrm>
            <a:off x="5650992" y="3035808"/>
            <a:ext cx="2926080"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The two instruments above are held by the institutions where these same women work, worship, and are treated.</a:t>
            </a:r>
            <a:endParaRPr lang="en-US" sz="860" dirty="0"/>
          </a:p>
        </p:txBody>
      </p:sp>
      <p:sp>
        <p:nvSpPr>
          <p:cNvPr id="19" name="Shape 17"/>
          <p:cNvSpPr/>
          <p:nvPr/>
        </p:nvSpPr>
        <p:spPr>
          <a:xfrm>
            <a:off x="548640" y="3785616"/>
            <a:ext cx="8046720" cy="713232"/>
          </a:xfrm>
          <a:prstGeom prst="roundRect">
            <a:avLst>
              <a:gd name="adj" fmla="val 6410"/>
            </a:avLst>
          </a:prstGeom>
          <a:solidFill>
            <a:srgbClr val="FFF3D6"/>
          </a:solidFill>
          <a:ln/>
        </p:spPr>
      </p:sp>
      <p:sp>
        <p:nvSpPr>
          <p:cNvPr id="20" name="Text 18"/>
          <p:cNvSpPr/>
          <p:nvPr/>
        </p:nvSpPr>
        <p:spPr>
          <a:xfrm>
            <a:off x="685800" y="3822192"/>
            <a:ext cx="1737360" cy="640080"/>
          </a:xfrm>
          <a:prstGeom prst="rect">
            <a:avLst/>
          </a:prstGeom>
          <a:noFill/>
          <a:ln/>
        </p:spPr>
        <p:txBody>
          <a:bodyPr wrap="square" rtlCol="0" anchor="ctr"/>
          <a:lstStyle/>
          <a:p>
            <a:pPr indent="0" marL="0">
              <a:buNone/>
            </a:pPr>
            <a:r>
              <a:rPr lang="en-US" sz="1000" b="1" dirty="0">
                <a:solidFill>
                  <a:srgbClr val="1B3A6B"/>
                </a:solidFill>
                <a:latin typeface="Cambria" pitchFamily="34" charset="0"/>
                <a:ea typeface="Cambria" pitchFamily="34" charset="-122"/>
                <a:cs typeface="Cambria" pitchFamily="34" charset="-120"/>
              </a:rPr>
              <a:t>The election floor</a:t>
            </a:r>
            <a:endParaRPr lang="en-US" sz="1000" dirty="0"/>
          </a:p>
        </p:txBody>
      </p:sp>
      <p:sp>
        <p:nvSpPr>
          <p:cNvPr id="21" name="Text 19"/>
          <p:cNvSpPr/>
          <p:nvPr/>
        </p:nvSpPr>
        <p:spPr>
          <a:xfrm>
            <a:off x="2542032" y="3822192"/>
            <a:ext cx="2944368"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The federation’s election-protection program: 16M voters, 50,000 volunteers — labor standing alone.</a:t>
            </a:r>
            <a:endParaRPr lang="en-US" sz="860" dirty="0"/>
          </a:p>
        </p:txBody>
      </p:sp>
      <p:sp>
        <p:nvSpPr>
          <p:cNvPr id="22" name="Text 20"/>
          <p:cNvSpPr/>
          <p:nvPr/>
        </p:nvSpPr>
        <p:spPr>
          <a:xfrm>
            <a:off x="5650992" y="3822192"/>
            <a:ext cx="2926080" cy="640080"/>
          </a:xfrm>
          <a:prstGeom prst="rect">
            <a:avLst/>
          </a:prstGeom>
          <a:noFill/>
          <a:ln/>
        </p:spPr>
        <p:txBody>
          <a:bodyPr wrap="square" rtlCol="0" anchor="ctr"/>
          <a:lstStyle/>
          <a:p>
            <a:pPr indent="0" marL="0">
              <a:buNone/>
            </a:pPr>
            <a:r>
              <a:rPr lang="en-US" sz="860" dirty="0">
                <a:solidFill>
                  <a:srgbClr val="14181F"/>
                </a:solidFill>
                <a:latin typeface="Calibri" pitchFamily="34" charset="0"/>
                <a:ea typeface="Calibri" pitchFamily="34" charset="-122"/>
                <a:cs typeface="Calibri" pitchFamily="34" charset="-120"/>
              </a:rPr>
              <a:t>Add the majority-female sector’s own institutions: women out-register men by ~10 million (CAWP); the mobilized base already exists.</a:t>
            </a:r>
            <a:endParaRPr lang="en-US" sz="860" dirty="0"/>
          </a:p>
        </p:txBody>
      </p:sp>
      <p:sp>
        <p:nvSpPr>
          <p:cNvPr id="23" name="Text 21"/>
          <p:cNvSpPr/>
          <p:nvPr/>
        </p:nvSpPr>
        <p:spPr>
          <a:xfrm>
            <a:off x="548640" y="4590288"/>
            <a:ext cx="8046720" cy="420624"/>
          </a:xfrm>
          <a:prstGeom prst="rect">
            <a:avLst/>
          </a:prstGeom>
          <a:noFill/>
          <a:ln/>
        </p:spPr>
        <p:txBody>
          <a:bodyPr wrap="square" rtlCol="0" anchor="t"/>
          <a:lstStyle/>
          <a:p>
            <a:pPr indent="0" marL="0">
              <a:buNone/>
            </a:pPr>
            <a:r>
              <a:rPr lang="en-US" sz="850" dirty="0">
                <a:solidFill>
                  <a:srgbClr val="2F343C"/>
                </a:solidFill>
                <a:latin typeface="Calibri Light" pitchFamily="34" charset="0"/>
                <a:ea typeface="Calibri Light" pitchFamily="34" charset="-122"/>
                <a:cs typeface="Calibri Light" pitchFamily="34" charset="-120"/>
              </a:rPr>
              <a:t>Nothing in the right column requires new law, new money, or new organizations — at minimum it wins a governed decision layer and a convened coalition before the dates ahead. </a:t>
            </a:r>
            <a:pPr indent="0" marL="0">
              <a:buNone/>
            </a:pPr>
            <a:r>
              <a:rPr lang="en-US" sz="850" dirty="0">
                <a:solidFill>
                  <a:srgbClr val="2F343C"/>
                </a:solidFill>
                <a:latin typeface="Calibri Light" pitchFamily="34" charset="0"/>
                <a:ea typeface="Calibri Light" pitchFamily="34" charset="-122"/>
                <a:cs typeface="Calibri Light" pitchFamily="34" charset="-120"/>
              </a:rPr>
              <a:t>That it could also secure a safer, more majoritarian footing on the epistemic questions of the decade is the author’s judgment — so marked.</a:t>
            </a:r>
            <a:endParaRPr lang="en-US" sz="850" dirty="0"/>
          </a:p>
        </p:txBody>
      </p:sp>
      <p:sp>
        <p:nvSpPr>
          <p:cNvPr id="24" name="Shape 22"/>
          <p:cNvSpPr/>
          <p:nvPr/>
        </p:nvSpPr>
        <p:spPr>
          <a:xfrm>
            <a:off x="548640" y="4526280"/>
            <a:ext cx="1051560" cy="20117"/>
          </a:xfrm>
          <a:prstGeom prst="rect">
            <a:avLst/>
          </a:prstGeom>
          <a:solidFill>
            <a:srgbClr val="E3A80D"/>
          </a:solidFill>
          <a:ln/>
        </p:spPr>
      </p:sp>
      <p:sp>
        <p:nvSpPr>
          <p:cNvPr id="25" name="TextBox 24"/>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B3A6B"/>
        </a:solidFill>
      </p:bgPr>
    </p:bg>
    <p:spTree>
      <p:nvGrpSpPr>
        <p:cNvPr id="1" name=""/>
        <p:cNvGrpSpPr/>
        <p:nvPr/>
      </p:nvGrpSpPr>
      <p:grpSpPr>
        <a:xfrm>
          <a:off x="0" y="0"/>
          <a:ext cx="0" cy="0"/>
          <a:chOff x="0" y="0"/>
          <a:chExt cx="0" cy="0"/>
        </a:xfrm>
      </p:grpSpPr>
      <p:sp>
        <p:nvSpPr>
          <p:cNvPr id="2" name="Text 0"/>
          <p:cNvSpPr/>
          <p:nvPr/>
        </p:nvSpPr>
        <p:spPr>
          <a:xfrm>
            <a:off x="548640" y="457200"/>
            <a:ext cx="8046720" cy="502920"/>
          </a:xfrm>
          <a:prstGeom prst="rect">
            <a:avLst/>
          </a:prstGeom>
          <a:noFill/>
          <a:ln/>
        </p:spPr>
        <p:txBody>
          <a:bodyPr wrap="square" rtlCol="0" anchor="ctr"/>
          <a:lstStyle/>
          <a:p>
            <a:pPr indent="0" marL="0">
              <a:buNone/>
            </a:pPr>
            <a:r>
              <a:rPr lang="en-US" sz="1600" dirty="0">
                <a:solidFill>
                  <a:srgbClr val="F5C842"/>
                </a:solidFill>
                <a:latin typeface="Calibri" pitchFamily="34" charset="0"/>
                <a:ea typeface="Calibri" pitchFamily="34" charset="-122"/>
                <a:cs typeface="Calibri" pitchFamily="34" charset="-120"/>
              </a:rPr>
              <a:t>Both institutions have chosen accommodation before</a:t>
            </a:r>
            <a:endParaRPr lang="en-US" sz="1600" dirty="0"/>
          </a:p>
        </p:txBody>
      </p:sp>
      <p:sp>
        <p:nvSpPr>
          <p:cNvPr id="3" name="Text 1"/>
          <p:cNvSpPr/>
          <p:nvPr/>
        </p:nvSpPr>
        <p:spPr>
          <a:xfrm>
            <a:off x="548640" y="932688"/>
            <a:ext cx="8046720" cy="594360"/>
          </a:xfrm>
          <a:prstGeom prst="rect">
            <a:avLst/>
          </a:prstGeom>
          <a:noFill/>
          <a:ln/>
        </p:spPr>
        <p:txBody>
          <a:bodyPr wrap="square" rtlCol="0" anchor="ctr"/>
          <a:lstStyle/>
          <a:p>
            <a:pPr indent="0" marL="0">
              <a:buNone/>
            </a:pPr>
            <a:r>
              <a:rPr lang="en-US" sz="2600" b="1" dirty="0">
                <a:solidFill>
                  <a:srgbClr val="FFFFFF"/>
                </a:solidFill>
                <a:latin typeface="Cambria" pitchFamily="34" charset="0"/>
                <a:ea typeface="Cambria" pitchFamily="34" charset="-122"/>
                <a:cs typeface="Cambria" pitchFamily="34" charset="-120"/>
              </a:rPr>
              <a:t>What accommodation cost</a:t>
            </a:r>
            <a:endParaRPr lang="en-US" sz="2600" dirty="0"/>
          </a:p>
        </p:txBody>
      </p:sp>
      <p:sp>
        <p:nvSpPr>
          <p:cNvPr id="4" name="Shape 2"/>
          <p:cNvSpPr/>
          <p:nvPr/>
        </p:nvSpPr>
        <p:spPr>
          <a:xfrm>
            <a:off x="548640" y="1691640"/>
            <a:ext cx="3931920" cy="2286000"/>
          </a:xfrm>
          <a:prstGeom prst="roundRect">
            <a:avLst>
              <a:gd name="adj" fmla="val 2800"/>
            </a:avLst>
          </a:prstGeom>
          <a:solidFill>
            <a:srgbClr val="27508F"/>
          </a:solidFill>
          <a:ln/>
        </p:spPr>
      </p:sp>
      <p:sp>
        <p:nvSpPr>
          <p:cNvPr id="5" name="Text 3"/>
          <p:cNvSpPr/>
          <p:nvPr/>
        </p:nvSpPr>
        <p:spPr>
          <a:xfrm>
            <a:off x="777240" y="1828800"/>
            <a:ext cx="3520440" cy="2057400"/>
          </a:xfrm>
          <a:prstGeom prst="rect">
            <a:avLst/>
          </a:prstGeom>
          <a:noFill/>
          <a:ln/>
        </p:spPr>
        <p:txBody>
          <a:bodyPr wrap="square" rtlCol="0" anchor="t"/>
          <a:lstStyle/>
          <a:p>
            <a:pPr indent="0" marL="0">
              <a:buNone/>
            </a:pPr>
            <a:r>
              <a:rPr lang="en-US" sz="1100" b="1" spc="100" kern="0" dirty="0">
                <a:solidFill>
                  <a:srgbClr val="F5C842"/>
                </a:solidFill>
                <a:latin typeface="Calibri" pitchFamily="34" charset="0"/>
                <a:ea typeface="Calibri" pitchFamily="34" charset="-122"/>
                <a:cs typeface="Calibri" pitchFamily="34" charset="-120"/>
              </a:rPr>
              <a:t>THE UNIONS · GERMANY, 1933</a:t>
            </a:r>
            <a:endParaRPr lang="en-US" sz="1100" dirty="0"/>
          </a:p>
          <a:p>
            <a:pPr indent="0" marL="0">
              <a:buNone/>
            </a:pPr>
            <a:endParaRPr lang="en-US" sz="1100" dirty="0"/>
          </a:p>
          <a:p>
            <a:pPr indent="0" marL="0">
              <a:buNone/>
            </a:pPr>
            <a:r>
              <a:rPr lang="en-US" sz="1100" dirty="0">
                <a:solidFill>
                  <a:srgbClr val="D5DFEA"/>
                </a:solidFill>
                <a:latin typeface="Calibri" pitchFamily="34" charset="0"/>
                <a:ea typeface="Calibri" pitchFamily="34" charset="-122"/>
                <a:cs typeface="Calibri" pitchFamily="34" charset="-120"/>
              </a:rPr>
              <a:t>May 1: the union federations march in the regime’s “Day of National Labor,” having chosen cooperation over confrontation.</a:t>
            </a:r>
            <a:endParaRPr lang="en-US" sz="1100" dirty="0"/>
          </a:p>
          <a:p>
            <a:pPr indent="0" marL="0">
              <a:buNone/>
            </a:pPr>
            <a:endParaRPr lang="en-US" sz="1100" dirty="0"/>
          </a:p>
          <a:p>
            <a:pPr indent="0" marL="0">
              <a:buNone/>
            </a:pPr>
            <a:r>
              <a:rPr lang="en-US" sz="1100" dirty="0">
                <a:solidFill>
                  <a:srgbClr val="FFFFFF"/>
                </a:solidFill>
                <a:latin typeface="Calibri" pitchFamily="34" charset="0"/>
                <a:ea typeface="Calibri" pitchFamily="34" charset="-122"/>
                <a:cs typeface="Calibri" pitchFamily="34" charset="-120"/>
              </a:rPr>
              <a:t>May 2: union offices are occupied nationwide, leaders arrested, assets seized. The free unions are dissolved into a state labor front within days.</a:t>
            </a:r>
            <a:endParaRPr lang="en-US" sz="1100" dirty="0"/>
          </a:p>
          <a:p>
            <a:pPr indent="0" marL="0">
              <a:buNone/>
            </a:pPr>
            <a:endParaRPr lang="en-US" sz="1100" dirty="0"/>
          </a:p>
          <a:p>
            <a:pPr indent="0" marL="0">
              <a:buNone/>
            </a:pPr>
            <a:r>
              <a:rPr lang="en-US" sz="1150" b="1" dirty="0">
                <a:solidFill>
                  <a:srgbClr val="F5C842"/>
                </a:solidFill>
                <a:latin typeface="Calibri" pitchFamily="34" charset="0"/>
                <a:ea typeface="Calibri" pitchFamily="34" charset="-122"/>
                <a:cs typeface="Calibri" pitchFamily="34" charset="-120"/>
              </a:rPr>
              <a:t>Between the yes and the bill: one day.</a:t>
            </a:r>
            <a:endParaRPr lang="en-US" sz="1100" dirty="0"/>
          </a:p>
        </p:txBody>
      </p:sp>
      <p:sp>
        <p:nvSpPr>
          <p:cNvPr id="6" name="Shape 4"/>
          <p:cNvSpPr/>
          <p:nvPr/>
        </p:nvSpPr>
        <p:spPr>
          <a:xfrm>
            <a:off x="4663440" y="1691640"/>
            <a:ext cx="3931920" cy="2286000"/>
          </a:xfrm>
          <a:prstGeom prst="roundRect">
            <a:avLst>
              <a:gd name="adj" fmla="val 2800"/>
            </a:avLst>
          </a:prstGeom>
          <a:solidFill>
            <a:srgbClr val="27508F"/>
          </a:solidFill>
          <a:ln/>
        </p:spPr>
      </p:sp>
      <p:sp>
        <p:nvSpPr>
          <p:cNvPr id="7" name="Text 5"/>
          <p:cNvSpPr/>
          <p:nvPr/>
        </p:nvSpPr>
        <p:spPr>
          <a:xfrm>
            <a:off x="4892040" y="1828800"/>
            <a:ext cx="3520440" cy="2057400"/>
          </a:xfrm>
          <a:prstGeom prst="rect">
            <a:avLst/>
          </a:prstGeom>
          <a:noFill/>
          <a:ln/>
        </p:spPr>
        <p:txBody>
          <a:bodyPr wrap="square" rtlCol="0" anchor="t"/>
          <a:lstStyle/>
          <a:p>
            <a:pPr indent="0" marL="0">
              <a:buNone/>
            </a:pPr>
            <a:r>
              <a:rPr lang="en-US" sz="1100" b="1" spc="100" kern="0" dirty="0">
                <a:solidFill>
                  <a:srgbClr val="F5C842"/>
                </a:solidFill>
                <a:latin typeface="Calibri" pitchFamily="34" charset="0"/>
                <a:ea typeface="Calibri" pitchFamily="34" charset="-122"/>
                <a:cs typeface="Calibri" pitchFamily="34" charset="-120"/>
              </a:rPr>
              <a:t>THE CHURCH · 1933–1937</a:t>
            </a:r>
            <a:endParaRPr lang="en-US" sz="1100" dirty="0"/>
          </a:p>
          <a:p>
            <a:pPr indent="0" marL="0">
              <a:buNone/>
            </a:pPr>
            <a:endParaRPr lang="en-US" sz="1100" dirty="0"/>
          </a:p>
          <a:p>
            <a:pPr indent="0" marL="0">
              <a:buNone/>
            </a:pPr>
            <a:r>
              <a:rPr lang="en-US" sz="1100" dirty="0">
                <a:solidFill>
                  <a:srgbClr val="D5DFEA"/>
                </a:solidFill>
                <a:latin typeface="Calibri" pitchFamily="34" charset="0"/>
                <a:ea typeface="Calibri" pitchFamily="34" charset="-122"/>
                <a:cs typeface="Calibri" pitchFamily="34" charset="-120"/>
              </a:rPr>
              <a:t>July 20, 1933: the concordat is signed — institutional protection in exchange for political withdrawal.</a:t>
            </a:r>
            <a:endParaRPr lang="en-US" sz="1100" dirty="0"/>
          </a:p>
          <a:p>
            <a:pPr indent="0" marL="0">
              <a:buNone/>
            </a:pPr>
            <a:endParaRPr lang="en-US" sz="1100" dirty="0"/>
          </a:p>
          <a:p>
            <a:pPr indent="0" marL="0">
              <a:buNone/>
            </a:pPr>
            <a:r>
              <a:rPr lang="en-US" sz="1100" dirty="0">
                <a:solidFill>
                  <a:srgbClr val="FFFFFF"/>
                </a:solidFill>
                <a:latin typeface="Calibri" pitchFamily="34" charset="0"/>
                <a:ea typeface="Calibri" pitchFamily="34" charset="-122"/>
                <a:cs typeface="Calibri" pitchFamily="34" charset="-120"/>
              </a:rPr>
              <a:t>March 1937: the papal encyclical Mit brennender Sorge is smuggled to every pulpit to document the regime’s systematic violations of that agreement.</a:t>
            </a:r>
            <a:endParaRPr lang="en-US" sz="1100" dirty="0"/>
          </a:p>
          <a:p>
            <a:pPr indent="0" marL="0">
              <a:buNone/>
            </a:pPr>
            <a:endParaRPr lang="en-US" sz="1100" dirty="0"/>
          </a:p>
          <a:p>
            <a:pPr indent="0" marL="0">
              <a:buNone/>
            </a:pPr>
            <a:r>
              <a:rPr lang="en-US" sz="1150" b="1" dirty="0">
                <a:solidFill>
                  <a:srgbClr val="F5C842"/>
                </a:solidFill>
                <a:latin typeface="Calibri" pitchFamily="34" charset="0"/>
                <a:ea typeface="Calibri" pitchFamily="34" charset="-122"/>
                <a:cs typeface="Calibri" pitchFamily="34" charset="-120"/>
              </a:rPr>
              <a:t>Interval between accommodation and documented breach: under four years.</a:t>
            </a:r>
            <a:endParaRPr lang="en-US" sz="1100" dirty="0"/>
          </a:p>
        </p:txBody>
      </p:sp>
      <p:sp>
        <p:nvSpPr>
          <p:cNvPr id="8" name="Text 6"/>
          <p:cNvSpPr/>
          <p:nvPr/>
        </p:nvSpPr>
        <p:spPr>
          <a:xfrm>
            <a:off x="777240" y="4160520"/>
            <a:ext cx="7589520" cy="777240"/>
          </a:xfrm>
          <a:prstGeom prst="rect">
            <a:avLst/>
          </a:prstGeom>
          <a:noFill/>
          <a:ln/>
        </p:spPr>
        <p:txBody>
          <a:bodyPr wrap="square" rtlCol="0" anchor="t"/>
          <a:lstStyle/>
          <a:p>
            <a:pPr indent="0" marL="0">
              <a:buNone/>
            </a:pPr>
            <a:r>
              <a:rPr lang="en-US" sz="1150" dirty="0">
                <a:solidFill>
                  <a:srgbClr val="C9D6E4"/>
                </a:solidFill>
                <a:latin typeface="Calibri" pitchFamily="34" charset="0"/>
                <a:ea typeface="Calibri" pitchFamily="34" charset="-122"/>
                <a:cs typeface="Calibri" pitchFamily="34" charset="-120"/>
              </a:rPr>
              <a:t>No claim is made that history repeats. The claim is smaller: both institutions once told themselves cooperation bought protection, and the collection dates are above. The scholarship on today’s cases reads the same sequence — “misogyny and authoritarianism are not just common comorbidities but mutually reinforcing ills” (Chenoweth &amp; Marks, Foreign Affairs, 2022); the V-Dem democracy indices (Varieties of Democracy, U. Gothenburg — the largest academic democracy-measurement project) treat erosion of women’s rights as a leading indicator of breakdown.</a:t>
            </a:r>
            <a:endParaRPr lang="en-US" sz="1150" dirty="0"/>
          </a:p>
        </p:txBody>
      </p:sp>
      <p:sp>
        <p:nvSpPr>
          <p:cNvPr id="9" name="TextBox 8"/>
          <p:cNvSpPr txBox="1"/>
          <p:nvPr/>
        </p:nvSpPr>
        <p:spPr>
          <a:xfrm>
            <a:off x="5669280" y="4864608"/>
            <a:ext cx="2971800" cy="219456"/>
          </a:xfrm>
          <a:prstGeom prst="rect">
            <a:avLst/>
          </a:prstGeom>
          <a:noFill/>
        </p:spPr>
        <p:txBody>
          <a:bodyPr wrap="none">
            <a:spAutoFit/>
          </a:bodyPr>
          <a:lstStyle/>
          <a:p>
            <a:pPr algn="r"/>
            <a:r>
              <a:rPr sz="1100" b="1">
                <a:solidFill>
                  <a:srgbClr val="F0DFA6"/>
                </a:solidFill>
                <a:latin typeface="Calibri"/>
              </a:rPr>
              <a:t>WORKING DRAFT · JULY 2026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8046720" cy="502920"/>
          </a:xfrm>
          <a:prstGeom prst="rect">
            <a:avLst/>
          </a:prstGeom>
          <a:noFill/>
          <a:ln/>
        </p:spPr>
        <p:txBody>
          <a:bodyPr wrap="square" rtlCol="0" anchor="ctr"/>
          <a:lstStyle/>
          <a:p>
            <a:pPr indent="0" marL="0">
              <a:buNone/>
            </a:pPr>
            <a:r>
              <a:rPr lang="en-US" sz="2800" b="1" dirty="0">
                <a:solidFill>
                  <a:srgbClr val="14181F"/>
                </a:solidFill>
                <a:latin typeface="Cambria" pitchFamily="34" charset="0"/>
                <a:ea typeface="Cambria" pitchFamily="34" charset="-122"/>
                <a:cs typeface="Cambria" pitchFamily="34" charset="-120"/>
              </a:rPr>
              <a:t>The structure, before and after</a:t>
            </a:r>
            <a:endParaRPr lang="en-US" sz="2800" dirty="0"/>
          </a:p>
        </p:txBody>
      </p:sp>
      <p:sp>
        <p:nvSpPr>
          <p:cNvPr id="3" name="Shape 1"/>
          <p:cNvSpPr/>
          <p:nvPr/>
        </p:nvSpPr>
        <p:spPr>
          <a:xfrm>
            <a:off x="548640" y="1051560"/>
            <a:ext cx="3931920" cy="3200400"/>
          </a:xfrm>
          <a:prstGeom prst="roundRect">
            <a:avLst>
              <a:gd name="adj" fmla="val 2000"/>
            </a:avLst>
          </a:prstGeom>
          <a:solidFill>
            <a:srgbClr val="F0F4FB"/>
          </a:solidFill>
          <a:ln/>
          <a:effectLst>
            <a:outerShdw sx="100000" sy="100000" kx="0" ky="0" algn="bl" rotWithShape="0" blurRad="63500" dist="25400" dir="2700000">
              <a:srgbClr val="000000">
                <a:alpha val="11000"/>
              </a:srgbClr>
            </a:outerShdw>
          </a:effectLst>
        </p:spPr>
      </p:sp>
      <p:sp>
        <p:nvSpPr>
          <p:cNvPr id="4" name="Text 2"/>
          <p:cNvSpPr/>
          <p:nvPr/>
        </p:nvSpPr>
        <p:spPr>
          <a:xfrm>
            <a:off x="777240" y="1188720"/>
            <a:ext cx="3520440" cy="2971800"/>
          </a:xfrm>
          <a:prstGeom prst="rect">
            <a:avLst/>
          </a:prstGeom>
          <a:noFill/>
          <a:ln/>
        </p:spPr>
        <p:txBody>
          <a:bodyPr wrap="square" rtlCol="0" anchor="t"/>
          <a:lstStyle/>
          <a:p>
            <a:pPr indent="0" marL="0">
              <a:buNone/>
            </a:pPr>
            <a:r>
              <a:rPr lang="en-US" sz="1200" b="1" spc="100" kern="0" dirty="0">
                <a:solidFill>
                  <a:srgbClr val="1B3A6B"/>
                </a:solidFill>
                <a:latin typeface="Cambria" pitchFamily="34" charset="0"/>
                <a:ea typeface="Cambria" pitchFamily="34" charset="-122"/>
                <a:cs typeface="Cambria" pitchFamily="34" charset="-120"/>
              </a:rPr>
              <a:t>AS IT STANDS</a:t>
            </a:r>
            <a:endParaRPr lang="en-US" sz="1200" dirty="0"/>
          </a:p>
          <a:p>
            <a:pPr indent="0" marL="0">
              <a:buNone/>
            </a:pPr>
            <a:endParaRPr lang="en-US" sz="1200" dirty="0"/>
          </a:p>
          <a:p>
            <a:pPr indent="0" marL="0">
              <a:buNone/>
            </a:pPr>
            <a:r>
              <a:rPr lang="en-US" sz="1000" dirty="0">
                <a:solidFill>
                  <a:srgbClr val="000000"/>
                </a:solidFill>
                <a:latin typeface="Calibri" pitchFamily="34" charset="0"/>
                <a:ea typeface="Calibri" pitchFamily="34" charset="-122"/>
                <a:cs typeface="Calibri" pitchFamily="34" charset="-120"/>
              </a:rPr>
              <a:t>A 76%-female sector, 15.3% female at the top, with an ungoverned machine layer deciding inside it.</a:t>
            </a:r>
            <a:endParaRPr lang="en-US" sz="1200" dirty="0"/>
          </a:p>
          <a:p>
            <a:pPr indent="0" marL="0">
              <a:buNone/>
            </a:pPr>
            <a:endParaRPr lang="en-US" sz="1200" dirty="0"/>
          </a:p>
          <a:p>
            <a:pPr indent="0" marL="0">
              <a:buNone/>
            </a:pPr>
            <a:r>
              <a:rPr lang="en-US" sz="1000" dirty="0">
                <a:solidFill>
                  <a:srgbClr val="000000"/>
                </a:solidFill>
                <a:latin typeface="Calibri" pitchFamily="34" charset="0"/>
                <a:ea typeface="Calibri" pitchFamily="34" charset="-122"/>
                <a:cs typeface="Calibri" pitchFamily="34" charset="-120"/>
              </a:rPr>
              <a:t>The institutions with the weight stand apart: none of the Church’s governing hierarchy is female (Vatican workforce: 23.4% women, 2023); labor’s membership is 46% women, its executive council about a quarter; the building trades, 4–5% on site.</a:t>
            </a:r>
            <a:endParaRPr lang="en-US" sz="1200" dirty="0"/>
          </a:p>
          <a:p>
            <a:pPr indent="0" marL="0">
              <a:buNone/>
            </a:pPr>
            <a:endParaRPr lang="en-US" sz="1200" dirty="0"/>
          </a:p>
          <a:p>
            <a:pPr indent="0" marL="0">
              <a:buNone/>
            </a:pPr>
            <a:r>
              <a:rPr lang="en-US" sz="1000" dirty="0">
                <a:solidFill>
                  <a:srgbClr val="000000"/>
                </a:solidFill>
                <a:latin typeface="Calibri" pitchFamily="34" charset="0"/>
                <a:ea typeface="Calibri" pitchFamily="34" charset="-122"/>
                <a:cs typeface="Calibri" pitchFamily="34" charset="-120"/>
              </a:rPr>
              <a:t>So the lightest institutions carry the heaviest load: a volunteer women’s federation litigated the database — and won alone (June 22, 2026).</a:t>
            </a:r>
            <a:endParaRPr lang="en-US" sz="1200" dirty="0"/>
          </a:p>
        </p:txBody>
      </p:sp>
      <p:sp>
        <p:nvSpPr>
          <p:cNvPr id="5" name="Shape 3"/>
          <p:cNvSpPr/>
          <p:nvPr/>
        </p:nvSpPr>
        <p:spPr>
          <a:xfrm>
            <a:off x="4663440" y="1051560"/>
            <a:ext cx="3931920" cy="3200400"/>
          </a:xfrm>
          <a:prstGeom prst="roundRect">
            <a:avLst>
              <a:gd name="adj" fmla="val 2000"/>
            </a:avLst>
          </a:prstGeom>
          <a:solidFill>
            <a:srgbClr val="1B3A6B"/>
          </a:solidFill>
          <a:ln/>
          <a:effectLst>
            <a:outerShdw sx="100000" sy="100000" kx="0" ky="0" algn="bl" rotWithShape="0" blurRad="76200" dist="25400" dir="2700000">
              <a:srgbClr val="000000">
                <a:alpha val="16000"/>
              </a:srgbClr>
            </a:outerShdw>
          </a:effectLst>
        </p:spPr>
      </p:sp>
      <p:sp>
        <p:nvSpPr>
          <p:cNvPr id="6" name="Text 4"/>
          <p:cNvSpPr/>
          <p:nvPr/>
        </p:nvSpPr>
        <p:spPr>
          <a:xfrm>
            <a:off x="4892040" y="1188720"/>
            <a:ext cx="3520440" cy="2971800"/>
          </a:xfrm>
          <a:prstGeom prst="rect">
            <a:avLst/>
          </a:prstGeom>
          <a:noFill/>
          <a:ln/>
        </p:spPr>
        <p:txBody>
          <a:bodyPr wrap="square" rtlCol="0" anchor="t"/>
          <a:lstStyle/>
          <a:p>
            <a:pPr indent="0" marL="0">
              <a:buNone/>
            </a:pPr>
            <a:r>
              <a:rPr lang="en-US" sz="1200" b="1" spc="100" kern="0" dirty="0">
                <a:solidFill>
                  <a:srgbClr val="F5C842"/>
                </a:solidFill>
                <a:latin typeface="Cambria" pitchFamily="34" charset="0"/>
                <a:ea typeface="Cambria" pitchFamily="34" charset="-122"/>
                <a:cs typeface="Cambria" pitchFamily="34" charset="-120"/>
              </a:rPr>
              <a:t>IF THE ASKS ARE MET</a:t>
            </a:r>
            <a:endParaRPr lang="en-US" sz="1200" dirty="0"/>
          </a:p>
          <a:p>
            <a:pPr indent="0" marL="0">
              <a:buNone/>
            </a:pPr>
            <a:endParaRPr lang="en-US" sz="1200" dirty="0"/>
          </a:p>
          <a:p>
            <a:pPr indent="0" marL="0">
              <a:buNone/>
            </a:pPr>
            <a:r>
              <a:rPr lang="en-US" sz="1000" dirty="0">
                <a:solidFill>
                  <a:srgbClr val="FFFFFF"/>
                </a:solidFill>
                <a:latin typeface="Calibri" pitchFamily="34" charset="0"/>
                <a:ea typeface="Calibri" pitchFamily="34" charset="-122"/>
                <a:cs typeface="Calibri" pitchFamily="34" charset="-120"/>
              </a:rPr>
              <a:t>The same institutions put their documented weight — a 53-million-adult church, a 14.3-million-member movement — behind the women who do the work.</a:t>
            </a:r>
            <a:endParaRPr lang="en-US" sz="1200" dirty="0"/>
          </a:p>
          <a:p>
            <a:pPr indent="0" marL="0">
              <a:buNone/>
            </a:pPr>
            <a:endParaRPr lang="en-US" sz="1200" dirty="0"/>
          </a:p>
          <a:p>
            <a:pPr indent="0" marL="0">
              <a:buNone/>
            </a:pPr>
            <a:r>
              <a:rPr lang="en-US" sz="1000" dirty="0">
                <a:solidFill>
                  <a:srgbClr val="FFFFFF"/>
                </a:solidFill>
                <a:latin typeface="Calibri" pitchFamily="34" charset="0"/>
                <a:ea typeface="Calibri" pitchFamily="34" charset="-122"/>
                <a:cs typeface="Calibri" pitchFamily="34" charset="-120"/>
              </a:rPr>
              <a:t>The load redistributes from the lightest to the heaviest. Decisions that proceeded unasked start requiring an answer.</a:t>
            </a:r>
            <a:endParaRPr lang="en-US" sz="1200" dirty="0"/>
          </a:p>
          <a:p>
            <a:pPr indent="0" marL="0">
              <a:buNone/>
            </a:pPr>
            <a:endParaRPr lang="en-US" sz="1200" dirty="0"/>
          </a:p>
          <a:p>
            <a:pPr indent="0" marL="0">
              <a:buNone/>
            </a:pPr>
            <a:r>
              <a:rPr lang="en-US" sz="1000" dirty="0">
                <a:solidFill>
                  <a:srgbClr val="FFFFFF"/>
                </a:solidFill>
                <a:latin typeface="Calibri" pitchFamily="34" charset="0"/>
                <a:ea typeface="Calibri" pitchFamily="34" charset="-122"/>
                <a:cs typeface="Calibri" pitchFamily="34" charset="-120"/>
              </a:rPr>
              <a:t>It has worked before: the Coalition of Kaiser Permanente Unions, 2023 — 75,000+ workers struck, an overwhelmingly female workforce, and won 21% over four years, ratified 98.5%. And 1199 — “my favorite union” (Dr. King) — Charleston, 1969, with Coretta Scott King its most prominent public voice.</a:t>
            </a:r>
            <a:endParaRPr lang="en-US" sz="1200" dirty="0"/>
          </a:p>
        </p:txBody>
      </p:sp>
      <p:sp>
        <p:nvSpPr>
          <p:cNvPr id="7" name="Shape 5"/>
          <p:cNvSpPr/>
          <p:nvPr/>
        </p:nvSpPr>
        <p:spPr>
          <a:xfrm>
            <a:off x="548640" y="4306824"/>
            <a:ext cx="1051560" cy="20117"/>
          </a:xfrm>
          <a:prstGeom prst="rect">
            <a:avLst/>
          </a:prstGeom>
          <a:solidFill>
            <a:srgbClr val="E3A80D"/>
          </a:solidFill>
          <a:ln/>
        </p:spPr>
      </p:sp>
      <p:sp>
        <p:nvSpPr>
          <p:cNvPr id="8" name="Text 6"/>
          <p:cNvSpPr/>
          <p:nvPr/>
        </p:nvSpPr>
        <p:spPr>
          <a:xfrm>
            <a:off x="548640" y="4370832"/>
            <a:ext cx="8046720" cy="512064"/>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Before: a majority-female sector governed without its consent, defended by its lightest institutions. After: the same sector backed by its heaviest — the most male wing of labor (4–5% women on site) standing behind the most female sector of the economy (76%). Governing the machines and defending women’s rights are not rival causes here; each is how the other is won. That is the whole change — and it is enough.</a:t>
            </a:r>
            <a:endParaRPr lang="en-US" sz="850" dirty="0"/>
          </a:p>
        </p:txBody>
      </p:sp>
      <p:sp>
        <p:nvSpPr>
          <p:cNvPr id="9" name="TextBox 8"/>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02920"/>
          </a:xfrm>
          <a:prstGeom prst="rect">
            <a:avLst/>
          </a:prstGeom>
          <a:noFill/>
          <a:ln/>
        </p:spPr>
        <p:txBody>
          <a:bodyPr wrap="square" rtlCol="0" anchor="ctr"/>
          <a:lstStyle/>
          <a:p>
            <a:pPr indent="0" marL="0">
              <a:buNone/>
            </a:pPr>
            <a:r>
              <a:rPr lang="en-US" sz="2900" b="1" dirty="0">
                <a:solidFill>
                  <a:srgbClr val="14181F"/>
                </a:solidFill>
                <a:latin typeface="Cambria" pitchFamily="34" charset="0"/>
                <a:ea typeface="Cambria" pitchFamily="34" charset="-122"/>
                <a:cs typeface="Cambria" pitchFamily="34" charset="-120"/>
              </a:rPr>
              <a:t>What the table locks in</a:t>
            </a:r>
            <a:endParaRPr lang="en-US" sz="29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vote, protected</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Election Protection already fields 300+ organizations and made 56,000 voter contacts in 2024; the League already litigates and wins. A standing table adds the church’s 195 dioceses and labor’s 7.1M-contact machine to infrastructure that exists today.</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care, governed</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Kaiser coalition’s 2023 agreement proved the contract route at scale — won by eleven unions bargaining together, technology provisions included. The WGA’s 2023 AI article proved the language exists. A standing table carries both into the agreements covering 1.5 million organized health workers, renewal by renewal.</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civic floor, rebuilt</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VOTE411, the sisters’ tours, AAUW’s 1,000 branches, the parishes’ civic programs — each already runs. Compounded, they are civic education and registration infrastructure in every state, aimed at the majority this document counted.</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Each front already has a program; the table compounds them. No outcome is promised — the compounding is the point, and the push is to get there.</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900" b="1" dirty="0">
                <a:solidFill>
                  <a:srgbClr val="14181F"/>
                </a:solidFill>
                <a:latin typeface="Cambria" pitchFamily="34" charset="0"/>
                <a:ea typeface="Cambria" pitchFamily="34" charset="-122"/>
                <a:cs typeface="Cambria" pitchFamily="34" charset="-120"/>
              </a:rPr>
              <a:t>The rail was laid in 1891</a:t>
            </a:r>
            <a:endParaRPr lang="en-US" sz="29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bridge already exists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Catholic Labor Network documents 500+ Catholic institutions operating with union labor — concentrated in health care and education, the majority-women sectors. The labor-priest tradition never ended; it institutionalized.</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The lineage is the pope’s own choice</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Leo XIII wrote Rerum Novarum in 1891, twenty-one years after the papacy lost the last of its territory — the church that lost its states found its standing with workers, and founded Catholic support for unions in the act. Leo XIV took that name, and signed the 2026 encyclical on the anniversary. The rail between the encyclical and the union hall was laid in 1891; it has never been torn up.</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Labor has already answered once</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AFL-CIO Technology Institute publicly welcomed the pope’s message on the future of work — “Vatican’s Call for Human-Centered AI Echoes AFL-CIO Worker Principles.” The federation that has not joined the community movement has already said yes to Rome, in writing. A Vatican that moved on the women’s record would hand the building trades cover no politician can: the two moves in this document come easier together than alone.</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Each institution’s move lowers the other’s price. That is the mechanism this document exists to put on the record.</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02920"/>
          </a:xfrm>
          <a:prstGeom prst="rect">
            <a:avLst/>
          </a:prstGeom>
          <a:noFill/>
          <a:ln/>
        </p:spPr>
        <p:txBody>
          <a:bodyPr wrap="square" rtlCol="0" anchor="ctr"/>
          <a:lstStyle/>
          <a:p>
            <a:pPr indent="0" marL="0">
              <a:buNone/>
            </a:pPr>
            <a:r>
              <a:rPr lang="en-US" sz="2800" b="1" dirty="0">
                <a:solidFill>
                  <a:srgbClr val="14181F"/>
                </a:solidFill>
                <a:latin typeface="Cambria" pitchFamily="34" charset="0"/>
                <a:ea typeface="Cambria" pitchFamily="34" charset="-122"/>
                <a:cs typeface="Cambria" pitchFamily="34" charset="-120"/>
              </a:rPr>
              <a:t>Five numbers tell the whole story</a:t>
            </a:r>
            <a:endParaRPr lang="en-US" sz="2800" dirty="0"/>
          </a:p>
        </p:txBody>
      </p:sp>
      <p:sp>
        <p:nvSpPr>
          <p:cNvPr id="3" name="Shape 1"/>
          <p:cNvSpPr/>
          <p:nvPr/>
        </p:nvSpPr>
        <p:spPr>
          <a:xfrm>
            <a:off x="548640" y="1060704"/>
            <a:ext cx="1737360" cy="603504"/>
          </a:xfrm>
          <a:prstGeom prst="roundRect">
            <a:avLst>
              <a:gd name="adj" fmla="val 9091"/>
            </a:avLst>
          </a:prstGeom>
          <a:solidFill>
            <a:srgbClr val="1B3A6B"/>
          </a:solidFill>
          <a:ln/>
          <a:effectLst>
            <a:outerShdw sx="100000" sy="100000" kx="0" ky="0" algn="bl" rotWithShape="0" blurRad="50800" dist="12700" dir="5400000">
              <a:srgbClr val="000000">
                <a:alpha val="18000"/>
              </a:srgbClr>
            </a:outerShdw>
          </a:effectLst>
        </p:spPr>
      </p:sp>
      <p:sp>
        <p:nvSpPr>
          <p:cNvPr id="4" name="Text 2"/>
          <p:cNvSpPr/>
          <p:nvPr/>
        </p:nvSpPr>
        <p:spPr>
          <a:xfrm>
            <a:off x="548640" y="1060704"/>
            <a:ext cx="1737360" cy="603504"/>
          </a:xfrm>
          <a:prstGeom prst="rect">
            <a:avLst/>
          </a:prstGeom>
          <a:noFill/>
          <a:ln/>
        </p:spPr>
        <p:txBody>
          <a:bodyPr wrap="square" rtlCol="0" anchor="ctr"/>
          <a:lstStyle/>
          <a:p>
            <a:pPr algn="ctr" indent="0" marL="0">
              <a:buNone/>
            </a:pPr>
            <a:r>
              <a:rPr lang="en-US" sz="1900" b="1" dirty="0">
                <a:solidFill>
                  <a:srgbClr val="FFFFFF"/>
                </a:solidFill>
                <a:latin typeface="Cambria" pitchFamily="34" charset="0"/>
                <a:ea typeface="Cambria" pitchFamily="34" charset="-122"/>
                <a:cs typeface="Cambria" pitchFamily="34" charset="-120"/>
              </a:rPr>
              <a:t>$5.3T</a:t>
            </a:r>
            <a:endParaRPr lang="en-US" sz="1900" dirty="0"/>
          </a:p>
        </p:txBody>
      </p:sp>
      <p:sp>
        <p:nvSpPr>
          <p:cNvPr id="5" name="Shape 3"/>
          <p:cNvSpPr/>
          <p:nvPr/>
        </p:nvSpPr>
        <p:spPr>
          <a:xfrm>
            <a:off x="2377440" y="1252728"/>
            <a:ext cx="365760" cy="219456"/>
          </a:xfrm>
          <a:prstGeom prst="rightArrow">
            <a:avLst/>
          </a:prstGeom>
          <a:solidFill>
            <a:srgbClr val="E3A80D"/>
          </a:solidFill>
          <a:ln/>
        </p:spPr>
      </p:sp>
      <p:sp>
        <p:nvSpPr>
          <p:cNvPr id="6" name="Shape 4"/>
          <p:cNvSpPr/>
          <p:nvPr/>
        </p:nvSpPr>
        <p:spPr>
          <a:xfrm>
            <a:off x="2907792" y="1097280"/>
            <a:ext cx="32004" cy="530352"/>
          </a:xfrm>
          <a:prstGeom prst="rect">
            <a:avLst/>
          </a:prstGeom>
          <a:solidFill>
            <a:srgbClr val="E3A80D"/>
          </a:solidFill>
          <a:ln/>
        </p:spPr>
      </p:sp>
      <p:sp>
        <p:nvSpPr>
          <p:cNvPr id="7" name="Text 5"/>
          <p:cNvSpPr/>
          <p:nvPr/>
        </p:nvSpPr>
        <p:spPr>
          <a:xfrm>
            <a:off x="3072384" y="1060704"/>
            <a:ext cx="5532120" cy="603504"/>
          </a:xfrm>
          <a:prstGeom prst="rect">
            <a:avLst/>
          </a:prstGeom>
          <a:noFill/>
          <a:ln/>
        </p:spPr>
        <p:txBody>
          <a:bodyPr wrap="square" rtlCol="0" anchor="ctr"/>
          <a:lstStyle/>
          <a:p>
            <a:pPr indent="0" marL="0">
              <a:buNone/>
            </a:pPr>
            <a:r>
              <a:rPr lang="en-US" sz="1200" dirty="0">
                <a:solidFill>
                  <a:srgbClr val="14181F"/>
                </a:solidFill>
                <a:latin typeface="Calibri" pitchFamily="34" charset="0"/>
                <a:ea typeface="Calibri" pitchFamily="34" charset="-122"/>
                <a:cs typeface="Calibri" pitchFamily="34" charset="-120"/>
              </a:rPr>
              <a:t>Health care is the largest sector of American life: 18.0% of everything the country produces (CMS, 2024).</a:t>
            </a:r>
            <a:endParaRPr lang="en-US" sz="1200" dirty="0"/>
          </a:p>
        </p:txBody>
      </p:sp>
      <p:sp>
        <p:nvSpPr>
          <p:cNvPr id="8" name="Shape 6"/>
          <p:cNvSpPr/>
          <p:nvPr/>
        </p:nvSpPr>
        <p:spPr>
          <a:xfrm>
            <a:off x="548640" y="1773936"/>
            <a:ext cx="1737360" cy="603504"/>
          </a:xfrm>
          <a:prstGeom prst="roundRect">
            <a:avLst>
              <a:gd name="adj" fmla="val 9091"/>
            </a:avLst>
          </a:prstGeom>
          <a:solidFill>
            <a:srgbClr val="1B3A6B"/>
          </a:solidFill>
          <a:ln/>
          <a:effectLst>
            <a:outerShdw sx="100000" sy="100000" kx="0" ky="0" algn="bl" rotWithShape="0" blurRad="50800" dist="12700" dir="5400000">
              <a:srgbClr val="000000">
                <a:alpha val="18000"/>
              </a:srgbClr>
            </a:outerShdw>
          </a:effectLst>
        </p:spPr>
      </p:sp>
      <p:sp>
        <p:nvSpPr>
          <p:cNvPr id="9" name="Text 7"/>
          <p:cNvSpPr/>
          <p:nvPr/>
        </p:nvSpPr>
        <p:spPr>
          <a:xfrm>
            <a:off x="548640" y="1773936"/>
            <a:ext cx="1737360" cy="603504"/>
          </a:xfrm>
          <a:prstGeom prst="rect">
            <a:avLst/>
          </a:prstGeom>
          <a:noFill/>
          <a:ln/>
        </p:spPr>
        <p:txBody>
          <a:bodyPr wrap="square" rtlCol="0" anchor="ctr"/>
          <a:lstStyle/>
          <a:p>
            <a:pPr algn="ctr" indent="0" marL="0">
              <a:buNone/>
            </a:pPr>
            <a:r>
              <a:rPr lang="en-US" sz="1900" b="1" dirty="0">
                <a:solidFill>
                  <a:srgbClr val="FFFFFF"/>
                </a:solidFill>
                <a:latin typeface="Cambria" pitchFamily="34" charset="0"/>
                <a:ea typeface="Cambria" pitchFamily="34" charset="-122"/>
                <a:cs typeface="Cambria" pitchFamily="34" charset="-120"/>
              </a:rPr>
              <a:t>76%</a:t>
            </a:r>
            <a:endParaRPr lang="en-US" sz="1900" dirty="0"/>
          </a:p>
        </p:txBody>
      </p:sp>
      <p:sp>
        <p:nvSpPr>
          <p:cNvPr id="10" name="Shape 8"/>
          <p:cNvSpPr/>
          <p:nvPr/>
        </p:nvSpPr>
        <p:spPr>
          <a:xfrm>
            <a:off x="2377440" y="1965960"/>
            <a:ext cx="365760" cy="219456"/>
          </a:xfrm>
          <a:prstGeom prst="rightArrow">
            <a:avLst/>
          </a:prstGeom>
          <a:solidFill>
            <a:srgbClr val="E3A80D"/>
          </a:solidFill>
          <a:ln/>
        </p:spPr>
      </p:sp>
      <p:sp>
        <p:nvSpPr>
          <p:cNvPr id="11" name="Shape 9"/>
          <p:cNvSpPr/>
          <p:nvPr/>
        </p:nvSpPr>
        <p:spPr>
          <a:xfrm>
            <a:off x="2907792" y="1810512"/>
            <a:ext cx="32004" cy="530352"/>
          </a:xfrm>
          <a:prstGeom prst="rect">
            <a:avLst/>
          </a:prstGeom>
          <a:solidFill>
            <a:srgbClr val="E3A80D"/>
          </a:solidFill>
          <a:ln/>
        </p:spPr>
      </p:sp>
      <p:sp>
        <p:nvSpPr>
          <p:cNvPr id="12" name="Text 10"/>
          <p:cNvSpPr/>
          <p:nvPr/>
        </p:nvSpPr>
        <p:spPr>
          <a:xfrm>
            <a:off x="3072384" y="1773936"/>
            <a:ext cx="5532120" cy="603504"/>
          </a:xfrm>
          <a:prstGeom prst="rect">
            <a:avLst/>
          </a:prstGeom>
          <a:noFill/>
          <a:ln/>
        </p:spPr>
        <p:txBody>
          <a:bodyPr wrap="square" rtlCol="0" anchor="ctr"/>
          <a:lstStyle/>
          <a:p>
            <a:pPr indent="0" marL="0">
              <a:buNone/>
            </a:pPr>
            <a:r>
              <a:rPr lang="en-US" sz="1200" dirty="0">
                <a:solidFill>
                  <a:srgbClr val="14181F"/>
                </a:solidFill>
                <a:latin typeface="Calibri" pitchFamily="34" charset="0"/>
                <a:ea typeface="Calibri" pitchFamily="34" charset="-122"/>
                <a:cs typeface="Calibri" pitchFamily="34" charset="-120"/>
              </a:rPr>
              <a:t>Women hold three of every four jobs in it — a share unchanged since 1980 (Census).</a:t>
            </a:r>
            <a:endParaRPr lang="en-US" sz="1200" dirty="0"/>
          </a:p>
        </p:txBody>
      </p:sp>
      <p:sp>
        <p:nvSpPr>
          <p:cNvPr id="13" name="Shape 11"/>
          <p:cNvSpPr/>
          <p:nvPr/>
        </p:nvSpPr>
        <p:spPr>
          <a:xfrm>
            <a:off x="548640" y="2487168"/>
            <a:ext cx="1737360" cy="603504"/>
          </a:xfrm>
          <a:prstGeom prst="roundRect">
            <a:avLst>
              <a:gd name="adj" fmla="val 9091"/>
            </a:avLst>
          </a:prstGeom>
          <a:solidFill>
            <a:srgbClr val="1B3A6B"/>
          </a:solidFill>
          <a:ln/>
          <a:effectLst>
            <a:outerShdw sx="100000" sy="100000" kx="0" ky="0" algn="bl" rotWithShape="0" blurRad="50800" dist="12700" dir="5400000">
              <a:srgbClr val="000000">
                <a:alpha val="18000"/>
              </a:srgbClr>
            </a:outerShdw>
          </a:effectLst>
        </p:spPr>
      </p:sp>
      <p:sp>
        <p:nvSpPr>
          <p:cNvPr id="14" name="Text 12"/>
          <p:cNvSpPr/>
          <p:nvPr/>
        </p:nvSpPr>
        <p:spPr>
          <a:xfrm>
            <a:off x="548640" y="2487168"/>
            <a:ext cx="1737360" cy="603504"/>
          </a:xfrm>
          <a:prstGeom prst="rect">
            <a:avLst/>
          </a:prstGeom>
          <a:noFill/>
          <a:ln/>
        </p:spPr>
        <p:txBody>
          <a:bodyPr wrap="square" rtlCol="0" anchor="ctr"/>
          <a:lstStyle/>
          <a:p>
            <a:pPr algn="ctr" indent="0" marL="0">
              <a:buNone/>
            </a:pPr>
            <a:r>
              <a:rPr lang="en-US" sz="1900" b="1" dirty="0">
                <a:solidFill>
                  <a:srgbClr val="FFFFFF"/>
                </a:solidFill>
                <a:latin typeface="Cambria" pitchFamily="34" charset="0"/>
                <a:ea typeface="Cambria" pitchFamily="34" charset="-122"/>
                <a:cs typeface="Cambria" pitchFamily="34" charset="-120"/>
              </a:rPr>
              <a:t>38% → 81%</a:t>
            </a:r>
            <a:endParaRPr lang="en-US" sz="1900" dirty="0"/>
          </a:p>
        </p:txBody>
      </p:sp>
      <p:sp>
        <p:nvSpPr>
          <p:cNvPr id="15" name="Shape 13"/>
          <p:cNvSpPr/>
          <p:nvPr/>
        </p:nvSpPr>
        <p:spPr>
          <a:xfrm>
            <a:off x="2377440" y="2679192"/>
            <a:ext cx="365760" cy="219456"/>
          </a:xfrm>
          <a:prstGeom prst="rightArrow">
            <a:avLst/>
          </a:prstGeom>
          <a:solidFill>
            <a:srgbClr val="E3A80D"/>
          </a:solidFill>
          <a:ln/>
        </p:spPr>
      </p:sp>
      <p:sp>
        <p:nvSpPr>
          <p:cNvPr id="16" name="Shape 14"/>
          <p:cNvSpPr/>
          <p:nvPr/>
        </p:nvSpPr>
        <p:spPr>
          <a:xfrm>
            <a:off x="2907792" y="2523744"/>
            <a:ext cx="32004" cy="530352"/>
          </a:xfrm>
          <a:prstGeom prst="rect">
            <a:avLst/>
          </a:prstGeom>
          <a:solidFill>
            <a:srgbClr val="E3A80D"/>
          </a:solidFill>
          <a:ln/>
        </p:spPr>
      </p:sp>
      <p:sp>
        <p:nvSpPr>
          <p:cNvPr id="17" name="Text 15"/>
          <p:cNvSpPr/>
          <p:nvPr/>
        </p:nvSpPr>
        <p:spPr>
          <a:xfrm>
            <a:off x="3072384" y="2487168"/>
            <a:ext cx="5532120" cy="603504"/>
          </a:xfrm>
          <a:prstGeom prst="rect">
            <a:avLst/>
          </a:prstGeom>
          <a:noFill/>
          <a:ln/>
        </p:spPr>
        <p:txBody>
          <a:bodyPr wrap="square" rtlCol="0" anchor="ctr"/>
          <a:lstStyle/>
          <a:p>
            <a:pPr indent="0" marL="0">
              <a:buNone/>
            </a:pPr>
            <a:r>
              <a:rPr lang="en-US" sz="1200" dirty="0">
                <a:solidFill>
                  <a:srgbClr val="14181F"/>
                </a:solidFill>
                <a:latin typeface="Calibri" pitchFamily="34" charset="0"/>
                <a:ea typeface="Calibri" pitchFamily="34" charset="-122"/>
                <a:cs typeface="Calibri" pitchFamily="34" charset="-120"/>
              </a:rPr>
              <a:t>Physicians using AI more than doubled between 2023 and 2026 — four in five now — while no law makes any person answerable for what the systems decide (AMA, 2026).</a:t>
            </a:r>
            <a:endParaRPr lang="en-US" sz="1200" dirty="0"/>
          </a:p>
        </p:txBody>
      </p:sp>
      <p:sp>
        <p:nvSpPr>
          <p:cNvPr id="18" name="Shape 16"/>
          <p:cNvSpPr/>
          <p:nvPr/>
        </p:nvSpPr>
        <p:spPr>
          <a:xfrm>
            <a:off x="548640" y="3200400"/>
            <a:ext cx="1737360" cy="603504"/>
          </a:xfrm>
          <a:prstGeom prst="roundRect">
            <a:avLst>
              <a:gd name="adj" fmla="val 9091"/>
            </a:avLst>
          </a:prstGeom>
          <a:solidFill>
            <a:srgbClr val="1B3A6B"/>
          </a:solidFill>
          <a:ln/>
          <a:effectLst>
            <a:outerShdw sx="100000" sy="100000" kx="0" ky="0" algn="bl" rotWithShape="0" blurRad="50800" dist="12700" dir="5400000">
              <a:srgbClr val="000000">
                <a:alpha val="18000"/>
              </a:srgbClr>
            </a:outerShdw>
          </a:effectLst>
        </p:spPr>
      </p:sp>
      <p:sp>
        <p:nvSpPr>
          <p:cNvPr id="19" name="Text 17"/>
          <p:cNvSpPr/>
          <p:nvPr/>
        </p:nvSpPr>
        <p:spPr>
          <a:xfrm>
            <a:off x="548640" y="3200400"/>
            <a:ext cx="1737360" cy="603504"/>
          </a:xfrm>
          <a:prstGeom prst="rect">
            <a:avLst/>
          </a:prstGeom>
          <a:noFill/>
          <a:ln/>
        </p:spPr>
        <p:txBody>
          <a:bodyPr wrap="square" rtlCol="0" anchor="ctr"/>
          <a:lstStyle/>
          <a:p>
            <a:pPr algn="ctr" indent="0" marL="0">
              <a:buNone/>
            </a:pPr>
            <a:r>
              <a:rPr lang="en-US" sz="1900" b="1" dirty="0">
                <a:solidFill>
                  <a:srgbClr val="FFFFFF"/>
                </a:solidFill>
                <a:latin typeface="Cambria" pitchFamily="34" charset="0"/>
                <a:ea typeface="Cambria" pitchFamily="34" charset="-122"/>
                <a:cs typeface="Cambria" pitchFamily="34" charset="-120"/>
              </a:rPr>
              <a:t>15:1</a:t>
            </a:r>
            <a:endParaRPr lang="en-US" sz="1900" dirty="0"/>
          </a:p>
        </p:txBody>
      </p:sp>
      <p:sp>
        <p:nvSpPr>
          <p:cNvPr id="20" name="Shape 18"/>
          <p:cNvSpPr/>
          <p:nvPr/>
        </p:nvSpPr>
        <p:spPr>
          <a:xfrm>
            <a:off x="2377440" y="3392424"/>
            <a:ext cx="365760" cy="219456"/>
          </a:xfrm>
          <a:prstGeom prst="rightArrow">
            <a:avLst/>
          </a:prstGeom>
          <a:solidFill>
            <a:srgbClr val="E3A80D"/>
          </a:solidFill>
          <a:ln/>
        </p:spPr>
      </p:sp>
      <p:sp>
        <p:nvSpPr>
          <p:cNvPr id="21" name="Shape 19"/>
          <p:cNvSpPr/>
          <p:nvPr/>
        </p:nvSpPr>
        <p:spPr>
          <a:xfrm>
            <a:off x="2907792" y="3236976"/>
            <a:ext cx="32004" cy="530352"/>
          </a:xfrm>
          <a:prstGeom prst="rect">
            <a:avLst/>
          </a:prstGeom>
          <a:solidFill>
            <a:srgbClr val="E3A80D"/>
          </a:solidFill>
          <a:ln/>
        </p:spPr>
      </p:sp>
      <p:sp>
        <p:nvSpPr>
          <p:cNvPr id="22" name="Text 20"/>
          <p:cNvSpPr/>
          <p:nvPr/>
        </p:nvSpPr>
        <p:spPr>
          <a:xfrm>
            <a:off x="3072384" y="3200400"/>
            <a:ext cx="5532120" cy="603504"/>
          </a:xfrm>
          <a:prstGeom prst="rect">
            <a:avLst/>
          </a:prstGeom>
          <a:noFill/>
          <a:ln/>
        </p:spPr>
        <p:txBody>
          <a:bodyPr wrap="square" rtlCol="0" anchor="ctr"/>
          <a:lstStyle/>
          <a:p>
            <a:pPr indent="0" marL="0">
              <a:buNone/>
            </a:pPr>
            <a:r>
              <a:rPr lang="en-US" sz="1200" dirty="0">
                <a:solidFill>
                  <a:srgbClr val="14181F"/>
                </a:solidFill>
                <a:latin typeface="Calibri" pitchFamily="34" charset="0"/>
                <a:ea typeface="Calibri" pitchFamily="34" charset="-122"/>
                <a:cs typeface="Calibri" pitchFamily="34" charset="-120"/>
              </a:rPr>
              <a:t>And the same women meet a second machine at the registration desk: when one state demanded citizenship papers to vote, the records gap fell on women over men by fifteen to one — a federal court’s finding, as the demand goes national (D.N.H., May 2026).</a:t>
            </a:r>
            <a:endParaRPr lang="en-US" sz="1200" dirty="0"/>
          </a:p>
        </p:txBody>
      </p:sp>
      <p:sp>
        <p:nvSpPr>
          <p:cNvPr id="23" name="Shape 21"/>
          <p:cNvSpPr/>
          <p:nvPr/>
        </p:nvSpPr>
        <p:spPr>
          <a:xfrm>
            <a:off x="548640" y="3913632"/>
            <a:ext cx="1737360" cy="603504"/>
          </a:xfrm>
          <a:prstGeom prst="roundRect">
            <a:avLst>
              <a:gd name="adj" fmla="val 9091"/>
            </a:avLst>
          </a:prstGeom>
          <a:solidFill>
            <a:srgbClr val="1B3A6B"/>
          </a:solidFill>
          <a:ln/>
          <a:effectLst>
            <a:outerShdw sx="100000" sy="100000" kx="0" ky="0" algn="bl" rotWithShape="0" blurRad="50800" dist="12700" dir="5400000">
              <a:srgbClr val="000000">
                <a:alpha val="18000"/>
              </a:srgbClr>
            </a:outerShdw>
          </a:effectLst>
        </p:spPr>
      </p:sp>
      <p:sp>
        <p:nvSpPr>
          <p:cNvPr id="24" name="Text 22"/>
          <p:cNvSpPr/>
          <p:nvPr/>
        </p:nvSpPr>
        <p:spPr>
          <a:xfrm>
            <a:off x="548640" y="3913632"/>
            <a:ext cx="1737360" cy="603504"/>
          </a:xfrm>
          <a:prstGeom prst="rect">
            <a:avLst/>
          </a:prstGeom>
          <a:noFill/>
          <a:ln/>
        </p:spPr>
        <p:txBody>
          <a:bodyPr wrap="square" rtlCol="0" anchor="ctr"/>
          <a:lstStyle/>
          <a:p>
            <a:pPr algn="ctr" indent="0" marL="0">
              <a:buNone/>
            </a:pPr>
            <a:r>
              <a:rPr lang="en-US" sz="1900" b="1" dirty="0">
                <a:solidFill>
                  <a:srgbClr val="FFFFFF"/>
                </a:solidFill>
                <a:latin typeface="Cambria" pitchFamily="34" charset="0"/>
                <a:ea typeface="Cambria" pitchFamily="34" charset="-122"/>
                <a:cs typeface="Cambria" pitchFamily="34" charset="-120"/>
              </a:rPr>
              <a:t>2</a:t>
            </a:r>
            <a:endParaRPr lang="en-US" sz="1900" dirty="0"/>
          </a:p>
        </p:txBody>
      </p:sp>
      <p:sp>
        <p:nvSpPr>
          <p:cNvPr id="25" name="Shape 23"/>
          <p:cNvSpPr/>
          <p:nvPr/>
        </p:nvSpPr>
        <p:spPr>
          <a:xfrm>
            <a:off x="2907792" y="3950208"/>
            <a:ext cx="32004" cy="530352"/>
          </a:xfrm>
          <a:prstGeom prst="rect">
            <a:avLst/>
          </a:prstGeom>
          <a:solidFill>
            <a:srgbClr val="E3A80D"/>
          </a:solidFill>
          <a:ln/>
        </p:spPr>
      </p:sp>
      <p:sp>
        <p:nvSpPr>
          <p:cNvPr id="26" name="Text 24"/>
          <p:cNvSpPr/>
          <p:nvPr/>
        </p:nvSpPr>
        <p:spPr>
          <a:xfrm>
            <a:off x="3072384" y="3913632"/>
            <a:ext cx="5532120" cy="603504"/>
          </a:xfrm>
          <a:prstGeom prst="rect">
            <a:avLst/>
          </a:prstGeom>
          <a:noFill/>
          <a:ln/>
        </p:spPr>
        <p:txBody>
          <a:bodyPr wrap="square" rtlCol="0" anchor="ctr"/>
          <a:lstStyle/>
          <a:p>
            <a:pPr indent="0" marL="0">
              <a:buNone/>
            </a:pPr>
            <a:r>
              <a:rPr lang="en-US" sz="1200" dirty="0">
                <a:solidFill>
                  <a:srgbClr val="14181F"/>
                </a:solidFill>
                <a:latin typeface="Calibri" pitchFamily="34" charset="0"/>
                <a:ea typeface="Calibri" pitchFamily="34" charset="-122"/>
                <a:cs typeface="Calibri" pitchFamily="34" charset="-120"/>
              </a:rPr>
              <a:t>Two institutions — organized labor and the Catholic Church — hold contracts and directives big enough to answer at this scale. Both are within reach of using them.</a:t>
            </a:r>
            <a:endParaRPr lang="en-US" sz="1200" dirty="0"/>
          </a:p>
        </p:txBody>
      </p:sp>
      <p:sp>
        <p:nvSpPr>
          <p:cNvPr id="27" name="Shape 25"/>
          <p:cNvSpPr/>
          <p:nvPr/>
        </p:nvSpPr>
        <p:spPr>
          <a:xfrm>
            <a:off x="548640" y="4654296"/>
            <a:ext cx="1051560" cy="20117"/>
          </a:xfrm>
          <a:prstGeom prst="rect">
            <a:avLst/>
          </a:prstGeom>
          <a:solidFill>
            <a:srgbClr val="E3A80D"/>
          </a:solidFill>
          <a:ln/>
        </p:spPr>
      </p:sp>
      <p:sp>
        <p:nvSpPr>
          <p:cNvPr id="28" name="Text 26"/>
          <p:cNvSpPr/>
          <p:nvPr/>
        </p:nvSpPr>
        <p:spPr>
          <a:xfrm>
            <a:off x="548640" y="4718304"/>
            <a:ext cx="8046720" cy="329184"/>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receipts follow, slide by slide. This is the shape they make.</a:t>
            </a:r>
            <a:endParaRPr lang="en-US" sz="850" dirty="0"/>
          </a:p>
        </p:txBody>
      </p:sp>
      <p:sp>
        <p:nvSpPr>
          <p:cNvPr id="29" name="TextBox 28"/>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48640"/>
          </a:xfrm>
          <a:prstGeom prst="rect">
            <a:avLst/>
          </a:prstGeom>
          <a:noFill/>
          <a:ln/>
        </p:spPr>
        <p:txBody>
          <a:bodyPr wrap="square" rtlCol="0" anchor="ctr"/>
          <a:lstStyle/>
          <a:p>
            <a:pPr indent="0" marL="0">
              <a:buNone/>
            </a:pPr>
            <a:r>
              <a:rPr lang="en-US" sz="3000" b="1" dirty="0">
                <a:solidFill>
                  <a:srgbClr val="14181F"/>
                </a:solidFill>
                <a:latin typeface="Cambria" pitchFamily="34" charset="0"/>
                <a:ea typeface="Cambria" pitchFamily="34" charset="-122"/>
                <a:cs typeface="Cambria" pitchFamily="34" charset="-120"/>
              </a:rPr>
              <a:t>Six dates decide it</a:t>
            </a:r>
            <a:endParaRPr lang="en-US" sz="3000" dirty="0"/>
          </a:p>
        </p:txBody>
      </p:sp>
      <p:sp>
        <p:nvSpPr>
          <p:cNvPr id="3" name="Shape 1"/>
          <p:cNvSpPr/>
          <p:nvPr/>
        </p:nvSpPr>
        <p:spPr>
          <a:xfrm>
            <a:off x="1847088" y="1298448"/>
            <a:ext cx="25603" cy="3200400"/>
          </a:xfrm>
          <a:prstGeom prst="rect">
            <a:avLst/>
          </a:prstGeom>
          <a:solidFill>
            <a:srgbClr val="E3A80D"/>
          </a:solidFill>
          <a:ln/>
        </p:spPr>
      </p:sp>
      <p:sp>
        <p:nvSpPr>
          <p:cNvPr id="4" name="Shape 2"/>
          <p:cNvSpPr/>
          <p:nvPr/>
        </p:nvSpPr>
        <p:spPr>
          <a:xfrm>
            <a:off x="548640" y="1188720"/>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5" name="Text 3"/>
          <p:cNvSpPr/>
          <p:nvPr/>
        </p:nvSpPr>
        <p:spPr>
          <a:xfrm>
            <a:off x="548640" y="1188720"/>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AUG 8</a:t>
            </a:r>
            <a:endParaRPr lang="en-US" sz="1300" dirty="0"/>
          </a:p>
        </p:txBody>
      </p:sp>
      <p:sp>
        <p:nvSpPr>
          <p:cNvPr id="6" name="Shape 4"/>
          <p:cNvSpPr/>
          <p:nvPr/>
        </p:nvSpPr>
        <p:spPr>
          <a:xfrm>
            <a:off x="1796796" y="1362456"/>
            <a:ext cx="118872" cy="118872"/>
          </a:xfrm>
          <a:prstGeom prst="ellipse">
            <a:avLst/>
          </a:prstGeom>
          <a:solidFill>
            <a:srgbClr val="E3A80D"/>
          </a:solidFill>
          <a:ln/>
        </p:spPr>
      </p:sp>
      <p:sp>
        <p:nvSpPr>
          <p:cNvPr id="7" name="Text 5"/>
          <p:cNvSpPr/>
          <p:nvPr/>
        </p:nvSpPr>
        <p:spPr>
          <a:xfrm>
            <a:off x="2148840" y="1170432"/>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League of Women Voters nationwide day of action — the women’s channel, already scheduled (Voting Rights Act anniversary).</a:t>
            </a:r>
            <a:endParaRPr lang="en-US" sz="1060" dirty="0"/>
          </a:p>
        </p:txBody>
      </p:sp>
      <p:sp>
        <p:nvSpPr>
          <p:cNvPr id="8" name="Shape 6"/>
          <p:cNvSpPr/>
          <p:nvPr/>
        </p:nvSpPr>
        <p:spPr>
          <a:xfrm>
            <a:off x="548640" y="1755648"/>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9" name="Text 7"/>
          <p:cNvSpPr/>
          <p:nvPr/>
        </p:nvSpPr>
        <p:spPr>
          <a:xfrm>
            <a:off x="548640" y="1755648"/>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SEP 7</a:t>
            </a:r>
            <a:endParaRPr lang="en-US" sz="1300" dirty="0"/>
          </a:p>
        </p:txBody>
      </p:sp>
      <p:sp>
        <p:nvSpPr>
          <p:cNvPr id="10" name="Shape 8"/>
          <p:cNvSpPr/>
          <p:nvPr/>
        </p:nvSpPr>
        <p:spPr>
          <a:xfrm>
            <a:off x="1796796" y="1929384"/>
            <a:ext cx="118872" cy="118872"/>
          </a:xfrm>
          <a:prstGeom prst="ellipse">
            <a:avLst/>
          </a:prstGeom>
          <a:solidFill>
            <a:srgbClr val="E3A80D"/>
          </a:solidFill>
          <a:ln/>
        </p:spPr>
      </p:sp>
      <p:sp>
        <p:nvSpPr>
          <p:cNvPr id="11" name="Text 9"/>
          <p:cNvSpPr/>
          <p:nvPr/>
        </p:nvSpPr>
        <p:spPr>
          <a:xfrm>
            <a:off x="2148840" y="1737360"/>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Labor Day — the table’s date: the asks answered and the coalition seated, as the federation’s election-protection program (16M voters, 50,000 volunteers) launches toward November.</a:t>
            </a:r>
            <a:endParaRPr lang="en-US" sz="1060" dirty="0"/>
          </a:p>
        </p:txBody>
      </p:sp>
      <p:sp>
        <p:nvSpPr>
          <p:cNvPr id="12" name="Shape 10"/>
          <p:cNvSpPr/>
          <p:nvPr/>
        </p:nvSpPr>
        <p:spPr>
          <a:xfrm>
            <a:off x="548640" y="2322576"/>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13" name="Text 11"/>
          <p:cNvSpPr/>
          <p:nvPr/>
        </p:nvSpPr>
        <p:spPr>
          <a:xfrm>
            <a:off x="548640" y="2322576"/>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SEP 30</a:t>
            </a:r>
            <a:endParaRPr lang="en-US" sz="1300" dirty="0"/>
          </a:p>
        </p:txBody>
      </p:sp>
      <p:sp>
        <p:nvSpPr>
          <p:cNvPr id="14" name="Shape 12"/>
          <p:cNvSpPr/>
          <p:nvPr/>
        </p:nvSpPr>
        <p:spPr>
          <a:xfrm>
            <a:off x="1796796" y="2496312"/>
            <a:ext cx="118872" cy="118872"/>
          </a:xfrm>
          <a:prstGeom prst="ellipse">
            <a:avLst/>
          </a:prstGeom>
          <a:solidFill>
            <a:srgbClr val="E3A80D"/>
          </a:solidFill>
          <a:ln/>
        </p:spPr>
      </p:sp>
      <p:sp>
        <p:nvSpPr>
          <p:cNvPr id="15" name="Text 13"/>
          <p:cNvSpPr/>
          <p:nvPr/>
        </p:nvSpPr>
        <p:spPr>
          <a:xfrm>
            <a:off x="2148840" y="2304288"/>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Government funding expires, 34 days before the vote — named from the top, in writing, as what he would close the government over.</a:t>
            </a:r>
            <a:endParaRPr lang="en-US" sz="1060" dirty="0"/>
          </a:p>
        </p:txBody>
      </p:sp>
      <p:sp>
        <p:nvSpPr>
          <p:cNvPr id="16" name="Shape 14"/>
          <p:cNvSpPr/>
          <p:nvPr/>
        </p:nvSpPr>
        <p:spPr>
          <a:xfrm>
            <a:off x="548640" y="2889504"/>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17" name="Text 15"/>
          <p:cNvSpPr/>
          <p:nvPr/>
        </p:nvSpPr>
        <p:spPr>
          <a:xfrm>
            <a:off x="548640" y="2889504"/>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NOV 3</a:t>
            </a:r>
            <a:endParaRPr lang="en-US" sz="1300" dirty="0"/>
          </a:p>
        </p:txBody>
      </p:sp>
      <p:sp>
        <p:nvSpPr>
          <p:cNvPr id="18" name="Shape 16"/>
          <p:cNvSpPr/>
          <p:nvPr/>
        </p:nvSpPr>
        <p:spPr>
          <a:xfrm>
            <a:off x="1796796" y="3063240"/>
            <a:ext cx="118872" cy="118872"/>
          </a:xfrm>
          <a:prstGeom prst="ellipse">
            <a:avLst/>
          </a:prstGeom>
          <a:solidFill>
            <a:srgbClr val="E3A80D"/>
          </a:solidFill>
          <a:ln/>
        </p:spPr>
      </p:sp>
      <p:sp>
        <p:nvSpPr>
          <p:cNvPr id="19" name="Text 17"/>
          <p:cNvSpPr/>
          <p:nvPr/>
        </p:nvSpPr>
        <p:spPr>
          <a:xfrm>
            <a:off x="2148840" y="2871216"/>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The midterms.</a:t>
            </a:r>
            <a:endParaRPr lang="en-US" sz="1060" dirty="0"/>
          </a:p>
        </p:txBody>
      </p:sp>
      <p:sp>
        <p:nvSpPr>
          <p:cNvPr id="20" name="Shape 18"/>
          <p:cNvSpPr/>
          <p:nvPr/>
        </p:nvSpPr>
        <p:spPr>
          <a:xfrm>
            <a:off x="548640" y="3456432"/>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21" name="Text 19"/>
          <p:cNvSpPr/>
          <p:nvPr/>
        </p:nvSpPr>
        <p:spPr>
          <a:xfrm>
            <a:off x="548640" y="3456432"/>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NOV</a:t>
            </a:r>
            <a:endParaRPr lang="en-US" sz="1300" dirty="0"/>
          </a:p>
        </p:txBody>
      </p:sp>
      <p:sp>
        <p:nvSpPr>
          <p:cNvPr id="22" name="Shape 20"/>
          <p:cNvSpPr/>
          <p:nvPr/>
        </p:nvSpPr>
        <p:spPr>
          <a:xfrm>
            <a:off x="1796796" y="3630168"/>
            <a:ext cx="118872" cy="118872"/>
          </a:xfrm>
          <a:prstGeom prst="ellipse">
            <a:avLst/>
          </a:prstGeom>
          <a:solidFill>
            <a:srgbClr val="E3A80D"/>
          </a:solidFill>
          <a:ln/>
        </p:spPr>
      </p:sp>
      <p:sp>
        <p:nvSpPr>
          <p:cNvPr id="23" name="Text 21"/>
          <p:cNvSpPr/>
          <p:nvPr/>
        </p:nvSpPr>
        <p:spPr>
          <a:xfrm>
            <a:off x="2148840" y="3438144"/>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The bishops’ fall assembly, Baltimore (annual November plenary) — first gathering after the election; the directives and the conference’s public voice are both on its own table.</a:t>
            </a:r>
            <a:endParaRPr lang="en-US" sz="1060" dirty="0"/>
          </a:p>
        </p:txBody>
      </p:sp>
      <p:sp>
        <p:nvSpPr>
          <p:cNvPr id="24" name="Shape 22"/>
          <p:cNvSpPr/>
          <p:nvPr/>
        </p:nvSpPr>
        <p:spPr>
          <a:xfrm>
            <a:off x="548640" y="4023360"/>
            <a:ext cx="1207008" cy="457200"/>
          </a:xfrm>
          <a:prstGeom prst="roundRect">
            <a:avLst>
              <a:gd name="adj" fmla="val 18000"/>
            </a:avLst>
          </a:prstGeom>
          <a:solidFill>
            <a:srgbClr val="1B3A6B"/>
          </a:solidFill>
          <a:ln/>
          <a:effectLst>
            <a:outerShdw sx="100000" sy="100000" kx="0" ky="0" algn="bl" rotWithShape="0" blurRad="50800" dist="12700" dir="5400000">
              <a:srgbClr val="000000">
                <a:alpha val="16000"/>
              </a:srgbClr>
            </a:outerShdw>
          </a:effectLst>
        </p:spPr>
      </p:sp>
      <p:sp>
        <p:nvSpPr>
          <p:cNvPr id="25" name="Text 23"/>
          <p:cNvSpPr/>
          <p:nvPr/>
        </p:nvSpPr>
        <p:spPr>
          <a:xfrm>
            <a:off x="548640" y="4023360"/>
            <a:ext cx="1207008" cy="457200"/>
          </a:xfrm>
          <a:prstGeom prst="rect">
            <a:avLst/>
          </a:prstGeom>
          <a:noFill/>
          <a:ln/>
        </p:spPr>
        <p:txBody>
          <a:bodyPr wrap="square" rtlCol="0" anchor="ctr"/>
          <a:lstStyle/>
          <a:p>
            <a:pPr algn="ctr" indent="0" marL="0">
              <a:buNone/>
            </a:pPr>
            <a:r>
              <a:rPr lang="en-US" sz="1300" b="1" dirty="0">
                <a:solidFill>
                  <a:srgbClr val="F5C842"/>
                </a:solidFill>
                <a:latin typeface="Cambria" pitchFamily="34" charset="0"/>
                <a:ea typeface="Cambria" pitchFamily="34" charset="-122"/>
                <a:cs typeface="Cambria" pitchFamily="34" charset="-120"/>
              </a:rPr>
              <a:t>JAN 3</a:t>
            </a:r>
            <a:endParaRPr lang="en-US" sz="1300" dirty="0"/>
          </a:p>
        </p:txBody>
      </p:sp>
      <p:sp>
        <p:nvSpPr>
          <p:cNvPr id="26" name="Shape 24"/>
          <p:cNvSpPr/>
          <p:nvPr/>
        </p:nvSpPr>
        <p:spPr>
          <a:xfrm>
            <a:off x="1796796" y="4197096"/>
            <a:ext cx="118872" cy="118872"/>
          </a:xfrm>
          <a:prstGeom prst="ellipse">
            <a:avLst/>
          </a:prstGeom>
          <a:solidFill>
            <a:srgbClr val="E3A80D"/>
          </a:solidFill>
          <a:ln/>
        </p:spPr>
      </p:sp>
      <p:sp>
        <p:nvSpPr>
          <p:cNvPr id="27" name="Text 25"/>
          <p:cNvSpPr/>
          <p:nvPr/>
        </p:nvSpPr>
        <p:spPr>
          <a:xfrm>
            <a:off x="2148840" y="4005072"/>
            <a:ext cx="6446520" cy="530352"/>
          </a:xfrm>
          <a:prstGeom prst="rect">
            <a:avLst/>
          </a:prstGeom>
          <a:noFill/>
          <a:ln/>
        </p:spPr>
        <p:txBody>
          <a:bodyPr wrap="square" rtlCol="0" anchor="t"/>
          <a:lstStyle/>
          <a:p>
            <a:pPr indent="0" marL="0">
              <a:buNone/>
            </a:pPr>
            <a:r>
              <a:rPr lang="en-US" sz="1060" dirty="0">
                <a:solidFill>
                  <a:srgbClr val="14181F"/>
                </a:solidFill>
                <a:latin typeface="Calibri" pitchFamily="34" charset="0"/>
                <a:ea typeface="Calibri" pitchFamily="34" charset="-122"/>
                <a:cs typeface="Calibri" pitchFamily="34" charset="-120"/>
              </a:rPr>
              <a:t>The new House judges its own members’ elections; the Constitution gives that judgment to no court.</a:t>
            </a:r>
            <a:endParaRPr lang="en-US" sz="1060" dirty="0"/>
          </a:p>
        </p:txBody>
      </p:sp>
      <p:sp>
        <p:nvSpPr>
          <p:cNvPr id="28" name="Shape 26"/>
          <p:cNvSpPr/>
          <p:nvPr/>
        </p:nvSpPr>
        <p:spPr>
          <a:xfrm>
            <a:off x="548640" y="4617720"/>
            <a:ext cx="1051560" cy="20117"/>
          </a:xfrm>
          <a:prstGeom prst="rect">
            <a:avLst/>
          </a:prstGeom>
          <a:solidFill>
            <a:srgbClr val="E3A80D"/>
          </a:solidFill>
          <a:ln/>
        </p:spPr>
      </p:sp>
      <p:sp>
        <p:nvSpPr>
          <p:cNvPr id="29" name="Text 27"/>
          <p:cNvSpPr/>
          <p:nvPr/>
        </p:nvSpPr>
        <p:spPr>
          <a:xfrm>
            <a:off x="548640" y="4663440"/>
            <a:ext cx="8046720" cy="310896"/>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Every date above already belongs to one of the institutions in this document. None of them has this on its agenda yet — and none of the dates will move to accommodate that.</a:t>
            </a:r>
            <a:endParaRPr lang="en-US" sz="850" dirty="0"/>
          </a:p>
        </p:txBody>
      </p:sp>
      <p:sp>
        <p:nvSpPr>
          <p:cNvPr id="30" name="TextBox 29"/>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02920"/>
          </a:xfrm>
          <a:prstGeom prst="rect">
            <a:avLst/>
          </a:prstGeom>
          <a:noFill/>
          <a:ln/>
        </p:spPr>
        <p:txBody>
          <a:bodyPr wrap="square" rtlCol="0" anchor="ctr"/>
          <a:lstStyle/>
          <a:p>
            <a:pPr indent="0" marL="0">
              <a:buNone/>
            </a:pPr>
            <a:r>
              <a:rPr lang="en-US" sz="2900" b="1" dirty="0">
                <a:solidFill>
                  <a:srgbClr val="14181F"/>
                </a:solidFill>
                <a:latin typeface="Cambria" pitchFamily="34" charset="0"/>
                <a:ea typeface="Cambria" pitchFamily="34" charset="-122"/>
                <a:cs typeface="Cambria" pitchFamily="34" charset="-120"/>
              </a:rPr>
              <a:t>What one table changes</a:t>
            </a:r>
            <a:endParaRPr lang="en-US" sz="2900" dirty="0"/>
          </a:p>
        </p:txBody>
      </p:sp>
      <p:sp>
        <p:nvSpPr>
          <p:cNvPr id="3" name="Shape 1"/>
          <p:cNvSpPr/>
          <p:nvPr/>
        </p:nvSpPr>
        <p:spPr>
          <a:xfrm>
            <a:off x="640080" y="1143000"/>
            <a:ext cx="2468880" cy="960120"/>
          </a:xfrm>
          <a:prstGeom prst="roundRect">
            <a:avLst>
              <a:gd name="adj" fmla="val 6667"/>
            </a:avLst>
          </a:prstGeom>
          <a:solidFill>
            <a:srgbClr val="FFF3D6"/>
          </a:solidFill>
          <a:ln/>
          <a:effectLst>
            <a:outerShdw sx="100000" sy="100000" kx="0" ky="0" algn="bl" rotWithShape="0" blurRad="50800" dist="25400" dir="2700000">
              <a:srgbClr val="000000">
                <a:alpha val="10000"/>
              </a:srgbClr>
            </a:outerShdw>
          </a:effectLst>
        </p:spPr>
      </p:sp>
      <p:sp>
        <p:nvSpPr>
          <p:cNvPr id="4" name="Text 2"/>
          <p:cNvSpPr/>
          <p:nvPr/>
        </p:nvSpPr>
        <p:spPr>
          <a:xfrm>
            <a:off x="749808" y="1207008"/>
            <a:ext cx="2249424" cy="841248"/>
          </a:xfrm>
          <a:prstGeom prst="rect">
            <a:avLst/>
          </a:prstGeom>
          <a:noFill/>
          <a:ln/>
        </p:spPr>
        <p:txBody>
          <a:bodyPr wrap="square" rtlCol="0" anchor="t"/>
          <a:lstStyle/>
          <a:p>
            <a:pPr indent="0" marL="0">
              <a:buNone/>
            </a:pPr>
            <a:r>
              <a:rPr lang="en-US" sz="1050" b="1" dirty="0">
                <a:solidFill>
                  <a:srgbClr val="1B3A6B"/>
                </a:solidFill>
                <a:latin typeface="Cambria" pitchFamily="34" charset="0"/>
                <a:ea typeface="Cambria" pitchFamily="34" charset="-122"/>
                <a:cs typeface="Cambria" pitchFamily="34" charset="-120"/>
              </a:rPr>
              <a:t>THE CHURCH</a:t>
            </a:r>
            <a:endParaRPr lang="en-US" sz="1050" dirty="0"/>
          </a:p>
          <a:p>
            <a:pPr indent="0" marL="0">
              <a:buNone/>
            </a:pPr>
            <a:r>
              <a:rPr lang="en-US" sz="880" dirty="0">
                <a:solidFill>
                  <a:srgbClr val="14181F"/>
                </a:solidFill>
                <a:latin typeface="Calibri" pitchFamily="34" charset="0"/>
                <a:ea typeface="Calibri" pitchFamily="34" charset="-122"/>
                <a:cs typeface="Calibri" pitchFamily="34" charset="-120"/>
              </a:rPr>
              <a:t>600+ hospitals · 1-in-7 patients · its own instruments</a:t>
            </a:r>
            <a:endParaRPr lang="en-US" sz="1050" dirty="0"/>
          </a:p>
        </p:txBody>
      </p:sp>
      <p:sp>
        <p:nvSpPr>
          <p:cNvPr id="5" name="Shape 3"/>
          <p:cNvSpPr/>
          <p:nvPr/>
        </p:nvSpPr>
        <p:spPr>
          <a:xfrm>
            <a:off x="1737360" y="2212848"/>
            <a:ext cx="274320" cy="457200"/>
          </a:xfrm>
          <a:prstGeom prst="downArrow">
            <a:avLst/>
          </a:prstGeom>
          <a:solidFill>
            <a:srgbClr val="E3A80D"/>
          </a:solidFill>
          <a:ln/>
        </p:spPr>
      </p:sp>
      <p:sp>
        <p:nvSpPr>
          <p:cNvPr id="6" name="Shape 4"/>
          <p:cNvSpPr/>
          <p:nvPr/>
        </p:nvSpPr>
        <p:spPr>
          <a:xfrm>
            <a:off x="3337560" y="1143000"/>
            <a:ext cx="2468880" cy="960120"/>
          </a:xfrm>
          <a:prstGeom prst="roundRect">
            <a:avLst>
              <a:gd name="adj" fmla="val 6667"/>
            </a:avLst>
          </a:prstGeom>
          <a:solidFill>
            <a:srgbClr val="FFF3D6"/>
          </a:solidFill>
          <a:ln/>
          <a:effectLst>
            <a:outerShdw sx="100000" sy="100000" kx="0" ky="0" algn="bl" rotWithShape="0" blurRad="50800" dist="25400" dir="2700000">
              <a:srgbClr val="000000">
                <a:alpha val="10000"/>
              </a:srgbClr>
            </a:outerShdw>
          </a:effectLst>
        </p:spPr>
      </p:sp>
      <p:sp>
        <p:nvSpPr>
          <p:cNvPr id="7" name="Text 5"/>
          <p:cNvSpPr/>
          <p:nvPr/>
        </p:nvSpPr>
        <p:spPr>
          <a:xfrm>
            <a:off x="3447288" y="1207008"/>
            <a:ext cx="2249424" cy="841248"/>
          </a:xfrm>
          <a:prstGeom prst="rect">
            <a:avLst/>
          </a:prstGeom>
          <a:noFill/>
          <a:ln/>
        </p:spPr>
        <p:txBody>
          <a:bodyPr wrap="square" rtlCol="0" anchor="t"/>
          <a:lstStyle/>
          <a:p>
            <a:pPr indent="0" marL="0">
              <a:buNone/>
            </a:pPr>
            <a:r>
              <a:rPr lang="en-US" sz="1050" b="1" dirty="0">
                <a:solidFill>
                  <a:srgbClr val="1B3A6B"/>
                </a:solidFill>
                <a:latin typeface="Cambria" pitchFamily="34" charset="0"/>
                <a:ea typeface="Cambria" pitchFamily="34" charset="-122"/>
                <a:cs typeface="Cambria" pitchFamily="34" charset="-120"/>
              </a:rPr>
              <a:t>ORGANIZED LABOR</a:t>
            </a:r>
            <a:endParaRPr lang="en-US" sz="1050" dirty="0"/>
          </a:p>
          <a:p>
            <a:pPr indent="0" marL="0">
              <a:buNone/>
            </a:pPr>
            <a:r>
              <a:rPr lang="en-US" sz="880" dirty="0">
                <a:solidFill>
                  <a:srgbClr val="14181F"/>
                </a:solidFill>
                <a:latin typeface="Calibri" pitchFamily="34" charset="0"/>
                <a:ea typeface="Calibri" pitchFamily="34" charset="-122"/>
                <a:cs typeface="Calibri" pitchFamily="34" charset="-120"/>
              </a:rPr>
              <a:t>1.5M+ health workers · 3M+ building trades · contract machinery</a:t>
            </a:r>
            <a:endParaRPr lang="en-US" sz="1050" dirty="0"/>
          </a:p>
        </p:txBody>
      </p:sp>
      <p:sp>
        <p:nvSpPr>
          <p:cNvPr id="8" name="Shape 6"/>
          <p:cNvSpPr/>
          <p:nvPr/>
        </p:nvSpPr>
        <p:spPr>
          <a:xfrm>
            <a:off x="4434840" y="2212848"/>
            <a:ext cx="274320" cy="457200"/>
          </a:xfrm>
          <a:prstGeom prst="downArrow">
            <a:avLst/>
          </a:prstGeom>
          <a:solidFill>
            <a:srgbClr val="E3A80D"/>
          </a:solidFill>
          <a:ln/>
        </p:spPr>
      </p:sp>
      <p:sp>
        <p:nvSpPr>
          <p:cNvPr id="9" name="Shape 7"/>
          <p:cNvSpPr/>
          <p:nvPr/>
        </p:nvSpPr>
        <p:spPr>
          <a:xfrm>
            <a:off x="6035040" y="1143000"/>
            <a:ext cx="2468880" cy="960120"/>
          </a:xfrm>
          <a:prstGeom prst="roundRect">
            <a:avLst>
              <a:gd name="adj" fmla="val 6667"/>
            </a:avLst>
          </a:prstGeom>
          <a:solidFill>
            <a:srgbClr val="FFF3D6"/>
          </a:solidFill>
          <a:ln/>
          <a:effectLst>
            <a:outerShdw sx="100000" sy="100000" kx="0" ky="0" algn="bl" rotWithShape="0" blurRad="50800" dist="25400" dir="2700000">
              <a:srgbClr val="000000">
                <a:alpha val="10000"/>
              </a:srgbClr>
            </a:outerShdw>
          </a:effectLst>
        </p:spPr>
      </p:sp>
      <p:sp>
        <p:nvSpPr>
          <p:cNvPr id="10" name="Text 8"/>
          <p:cNvSpPr/>
          <p:nvPr/>
        </p:nvSpPr>
        <p:spPr>
          <a:xfrm>
            <a:off x="6144768" y="1207008"/>
            <a:ext cx="2249424" cy="841248"/>
          </a:xfrm>
          <a:prstGeom prst="rect">
            <a:avLst/>
          </a:prstGeom>
          <a:noFill/>
          <a:ln/>
        </p:spPr>
        <p:txBody>
          <a:bodyPr wrap="square" rtlCol="0" anchor="t"/>
          <a:lstStyle/>
          <a:p>
            <a:pPr indent="0" marL="0">
              <a:buNone/>
            </a:pPr>
            <a:r>
              <a:rPr lang="en-US" sz="1050" b="1" dirty="0">
                <a:solidFill>
                  <a:srgbClr val="1B3A6B"/>
                </a:solidFill>
                <a:latin typeface="Cambria" pitchFamily="34" charset="0"/>
                <a:ea typeface="Cambria" pitchFamily="34" charset="-122"/>
                <a:cs typeface="Cambria" pitchFamily="34" charset="-120"/>
              </a:rPr>
              <a:t>WOMEN’S ORGANIZATIONS</a:t>
            </a:r>
            <a:endParaRPr lang="en-US" sz="1050" dirty="0"/>
          </a:p>
          <a:p>
            <a:pPr indent="0" marL="0">
              <a:buNone/>
            </a:pPr>
            <a:r>
              <a:rPr lang="en-US" sz="880" dirty="0">
                <a:solidFill>
                  <a:srgbClr val="14181F"/>
                </a:solidFill>
                <a:latin typeface="Calibri" pitchFamily="34" charset="0"/>
                <a:ea typeface="Calibri" pitchFamily="34" charset="-122"/>
                <a:cs typeface="Calibri" pitchFamily="34" charset="-120"/>
              </a:rPr>
              <a:t>the June 22 win · ~10M registration edge · the League’s channel</a:t>
            </a:r>
            <a:endParaRPr lang="en-US" sz="1050" dirty="0"/>
          </a:p>
        </p:txBody>
      </p:sp>
      <p:sp>
        <p:nvSpPr>
          <p:cNvPr id="11" name="Shape 9"/>
          <p:cNvSpPr/>
          <p:nvPr/>
        </p:nvSpPr>
        <p:spPr>
          <a:xfrm>
            <a:off x="7132320" y="2212848"/>
            <a:ext cx="274320" cy="457200"/>
          </a:xfrm>
          <a:prstGeom prst="downArrow">
            <a:avLst/>
          </a:prstGeom>
          <a:solidFill>
            <a:srgbClr val="E3A80D"/>
          </a:solidFill>
          <a:ln/>
        </p:spPr>
      </p:sp>
      <p:sp>
        <p:nvSpPr>
          <p:cNvPr id="12" name="Shape 10"/>
          <p:cNvSpPr/>
          <p:nvPr/>
        </p:nvSpPr>
        <p:spPr>
          <a:xfrm>
            <a:off x="2103120" y="2788920"/>
            <a:ext cx="4937760" cy="777240"/>
          </a:xfrm>
          <a:prstGeom prst="roundRect">
            <a:avLst>
              <a:gd name="adj" fmla="val 9412"/>
            </a:avLst>
          </a:prstGeom>
          <a:solidFill>
            <a:srgbClr val="1B3A6B"/>
          </a:solidFill>
          <a:ln/>
          <a:effectLst>
            <a:outerShdw sx="100000" sy="100000" kx="0" ky="0" algn="bl" rotWithShape="0" blurRad="76200" dist="25400" dir="2700000">
              <a:srgbClr val="000000">
                <a:alpha val="14000"/>
              </a:srgbClr>
            </a:outerShdw>
          </a:effectLst>
        </p:spPr>
      </p:sp>
      <p:sp>
        <p:nvSpPr>
          <p:cNvPr id="13" name="Text 11"/>
          <p:cNvSpPr/>
          <p:nvPr/>
        </p:nvSpPr>
        <p:spPr>
          <a:xfrm>
            <a:off x="2103120" y="2788920"/>
            <a:ext cx="4937760" cy="77724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ONE TABLE, BY LABOR DAY</a:t>
            </a:r>
            <a:endParaRPr lang="en-US" sz="1300" dirty="0"/>
          </a:p>
          <a:p>
            <a:pPr algn="ctr" indent="0" marL="0">
              <a:buNone/>
            </a:pPr>
            <a:r>
              <a:rPr lang="en-US" sz="1300" b="1" dirty="0">
                <a:solidFill>
                  <a:srgbClr val="FFFFFF"/>
                </a:solidFill>
                <a:latin typeface="Cambria" pitchFamily="34" charset="0"/>
                <a:ea typeface="Cambria" pitchFamily="34" charset="-122"/>
                <a:cs typeface="Cambria" pitchFamily="34" charset="-120"/>
              </a:rPr>
              <a:t>the two asks answered · the coalition seated · sixty days before the vote</a:t>
            </a:r>
            <a:endParaRPr lang="en-US" sz="1300" dirty="0"/>
          </a:p>
        </p:txBody>
      </p:sp>
      <p:sp>
        <p:nvSpPr>
          <p:cNvPr id="14" name="Text 12"/>
          <p:cNvSpPr/>
          <p:nvPr/>
        </p:nvSpPr>
        <p:spPr>
          <a:xfrm>
            <a:off x="640080" y="3611880"/>
            <a:ext cx="7863840" cy="914400"/>
          </a:xfrm>
          <a:prstGeom prst="rect">
            <a:avLst/>
          </a:prstGeom>
          <a:noFill/>
          <a:ln/>
        </p:spPr>
        <p:txBody>
          <a:bodyPr wrap="square" rtlCol="0" anchor="t"/>
          <a:lstStyle/>
          <a:p>
            <a:pPr indent="0" marL="0">
              <a:buNone/>
            </a:pPr>
            <a:r>
              <a:rPr lang="en-US" sz="880" b="1" dirty="0">
                <a:solidFill>
                  <a:srgbClr val="1B3A6B"/>
                </a:solidFill>
                <a:latin typeface="Calibri" pitchFamily="34" charset="0"/>
                <a:ea typeface="Calibri" pitchFamily="34" charset="-122"/>
                <a:cs typeface="Calibri" pitchFamily="34" charset="-120"/>
              </a:rPr>
              <a:t>What changes: </a:t>
            </a:r>
            <a:pPr indent="0" marL="0">
              <a:buNone/>
            </a:pPr>
            <a:r>
              <a:rPr lang="en-US" sz="880" dirty="0">
                <a:solidFill>
                  <a:srgbClr val="000000"/>
                </a:solidFill>
                <a:latin typeface="Calibri" pitchFamily="34" charset="0"/>
                <a:ea typeface="Calibri" pitchFamily="34" charset="-122"/>
                <a:cs typeface="Calibri" pitchFamily="34" charset="-120"/>
              </a:rPr>
              <a:t>decisions that now proceed with nobody’s permission start requiring an answer from institutions with standing to demand one — and tables convert; the record shows it. The Coalition of Kaiser Permanente Unions (2023) turned eleven unions bargaining as one into 21% over four years, after the largest health care strike in U.S. history; the Election Protection table turns 300+ organizations into 56,000 answered calls. What this one opens, stated honestly, not sold: cover for the thousands already working these issues locally; standing coordination where people now work alone; and — if the Church’s half is done properly — what could amount to a sea change for women’s rights. None of it promised; none of it for sale; the situation calls for asks of this scope. </a:t>
            </a:r>
            <a:endParaRPr lang="en-US" sz="880" dirty="0"/>
          </a:p>
          <a:p>
            <a:pPr indent="0" marL="0">
              <a:buNone/>
            </a:pPr>
            <a:r>
              <a:rPr lang="en-US" sz="880" b="1" dirty="0">
                <a:solidFill>
                  <a:srgbClr val="1B3A6B"/>
                </a:solidFill>
                <a:latin typeface="Calibri" pitchFamily="34" charset="0"/>
                <a:ea typeface="Calibri" pitchFamily="34" charset="-122"/>
                <a:cs typeface="Calibri" pitchFamily="34" charset="-120"/>
              </a:rPr>
              <a:t>And the yeses are already on record, pairwise: </a:t>
            </a:r>
            <a:pPr indent="0" marL="0">
              <a:buNone/>
            </a:pPr>
            <a:r>
              <a:rPr lang="en-US" sz="880" dirty="0">
                <a:solidFill>
                  <a:srgbClr val="000000"/>
                </a:solidFill>
                <a:latin typeface="Calibri" pitchFamily="34" charset="0"/>
                <a:ea typeface="Calibri" pitchFamily="34" charset="-122"/>
                <a:cs typeface="Calibri" pitchFamily="34" charset="-120"/>
              </a:rPr>
              <a:t>the federation’s institute to Rome, in writing; labor and the League inside Election Protection; the sisters’ tour with multifaith partners. One letter convenes it — any of the three can send it.</a:t>
            </a:r>
            <a:endParaRPr lang="en-US" sz="880" dirty="0"/>
          </a:p>
        </p:txBody>
      </p:sp>
      <p:sp>
        <p:nvSpPr>
          <p:cNvPr id="15" name="Text 13"/>
          <p:cNvSpPr/>
          <p:nvPr/>
        </p:nvSpPr>
        <p:spPr>
          <a:xfrm>
            <a:off x="640080" y="4590288"/>
            <a:ext cx="7863840" cy="384048"/>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routes this replaces: litigation alone (won June 22 — competing orders within fifteen days) · mobilization alone (5–8 million, uncoordinated) · waiting for federal law (a Dec. 11, 2025 preemption order). The date: Labor Day, September 7 — the full clock is on the calendar slide.</a:t>
            </a:r>
            <a:endParaRPr lang="en-US" sz="850" dirty="0"/>
          </a:p>
        </p:txBody>
      </p:sp>
      <p:sp>
        <p:nvSpPr>
          <p:cNvPr id="16" name="TextBox 15"/>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B3A6B"/>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3A80D"/>
          </a:solidFill>
          <a:ln/>
        </p:spPr>
      </p:sp>
      <p:sp>
        <p:nvSpPr>
          <p:cNvPr id="3" name="Text 1"/>
          <p:cNvSpPr/>
          <p:nvPr/>
        </p:nvSpPr>
        <p:spPr>
          <a:xfrm>
            <a:off x="548640" y="365760"/>
            <a:ext cx="8046720" cy="54864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Name the crisis — the power to meet it runs through the table</a:t>
            </a:r>
            <a:endParaRPr lang="en-US" sz="2200" dirty="0"/>
          </a:p>
        </p:txBody>
      </p:sp>
      <p:sp>
        <p:nvSpPr>
          <p:cNvPr id="4" name="Shape 2"/>
          <p:cNvSpPr/>
          <p:nvPr/>
        </p:nvSpPr>
        <p:spPr>
          <a:xfrm>
            <a:off x="548640" y="1042416"/>
            <a:ext cx="8046720" cy="950976"/>
          </a:xfrm>
          <a:prstGeom prst="roundRect">
            <a:avLst>
              <a:gd name="adj" fmla="val 5769"/>
            </a:avLst>
          </a:prstGeom>
          <a:solidFill>
            <a:srgbClr val="FFFFFF"/>
          </a:solidFill>
          <a:ln/>
          <a:effectLst>
            <a:outerShdw sx="100000" sy="100000" kx="0" ky="0" algn="bl" rotWithShape="0" blurRad="76200" dist="25400" dir="2700000">
              <a:srgbClr val="000000">
                <a:alpha val="20000"/>
              </a:srgbClr>
            </a:outerShdw>
          </a:effectLst>
        </p:spPr>
      </p:sp>
      <p:sp>
        <p:nvSpPr>
          <p:cNvPr id="5" name="Shape 3"/>
          <p:cNvSpPr/>
          <p:nvPr/>
        </p:nvSpPr>
        <p:spPr>
          <a:xfrm>
            <a:off x="548640" y="1097280"/>
            <a:ext cx="54864" cy="841248"/>
          </a:xfrm>
          <a:prstGeom prst="rect">
            <a:avLst/>
          </a:prstGeom>
          <a:solidFill>
            <a:srgbClr val="E3A80D"/>
          </a:solidFill>
          <a:ln/>
        </p:spPr>
      </p:sp>
      <p:sp>
        <p:nvSpPr>
          <p:cNvPr id="6" name="Text 4"/>
          <p:cNvSpPr/>
          <p:nvPr/>
        </p:nvSpPr>
        <p:spPr>
          <a:xfrm>
            <a:off x="768096" y="1088136"/>
            <a:ext cx="7635240" cy="859536"/>
          </a:xfrm>
          <a:prstGeom prst="rect">
            <a:avLst/>
          </a:prstGeom>
          <a:noFill/>
          <a:ln/>
        </p:spPr>
        <p:txBody>
          <a:bodyPr wrap="square" rtlCol="0" anchor="t"/>
          <a:lstStyle/>
          <a:p>
            <a:pPr indent="0" marL="0">
              <a:buNone/>
            </a:pPr>
            <a:r>
              <a:rPr lang="en-US" sz="1150" b="1" dirty="0">
                <a:solidFill>
                  <a:srgbClr val="1B3A6B"/>
                </a:solidFill>
                <a:latin typeface="Cambria" pitchFamily="34" charset="0"/>
                <a:ea typeface="Cambria" pitchFamily="34" charset="-122"/>
                <a:cs typeface="Cambria" pitchFamily="34" charset="-120"/>
              </a:rPr>
              <a:t>War and destabilization</a:t>
            </a:r>
            <a:endParaRPr lang="en-US" sz="1150" dirty="0"/>
          </a:p>
          <a:p>
            <a:pPr indent="0" marL="0">
              <a:buNone/>
            </a:pPr>
            <a:r>
              <a:rPr lang="en-US" sz="940" dirty="0">
                <a:solidFill>
                  <a:srgbClr val="14181F"/>
                </a:solidFill>
                <a:latin typeface="Calibri" pitchFamily="34" charset="0"/>
                <a:ea typeface="Calibri" pitchFamily="34" charset="-122"/>
                <a:cs typeface="Calibri" pitchFamily="34" charset="-120"/>
              </a:rPr>
              <a:t>De-escalation, alliance repair, and any accounting for a $1.15 trillion defense authorization are decided by institutions that still answer to majorities. Standing coalitions are how majorities keep institutions answering — there is no route to the first that does not pass through the second.</a:t>
            </a:r>
            <a:endParaRPr lang="en-US" sz="1150" dirty="0"/>
          </a:p>
        </p:txBody>
      </p:sp>
      <p:sp>
        <p:nvSpPr>
          <p:cNvPr id="7" name="Shape 5"/>
          <p:cNvSpPr/>
          <p:nvPr/>
        </p:nvSpPr>
        <p:spPr>
          <a:xfrm>
            <a:off x="1737360" y="1993392"/>
            <a:ext cx="23774" cy="2267712"/>
          </a:xfrm>
          <a:prstGeom prst="rect">
            <a:avLst/>
          </a:prstGeom>
          <a:solidFill>
            <a:srgbClr val="E3A80D"/>
          </a:solidFill>
          <a:ln/>
        </p:spPr>
      </p:sp>
      <p:sp>
        <p:nvSpPr>
          <p:cNvPr id="8" name="Shape 6"/>
          <p:cNvSpPr/>
          <p:nvPr/>
        </p:nvSpPr>
        <p:spPr>
          <a:xfrm>
            <a:off x="548640" y="2103120"/>
            <a:ext cx="8046720" cy="950976"/>
          </a:xfrm>
          <a:prstGeom prst="roundRect">
            <a:avLst>
              <a:gd name="adj" fmla="val 5769"/>
            </a:avLst>
          </a:prstGeom>
          <a:solidFill>
            <a:srgbClr val="FFFFFF"/>
          </a:solidFill>
          <a:ln/>
          <a:effectLst>
            <a:outerShdw sx="100000" sy="100000" kx="0" ky="0" algn="bl" rotWithShape="0" blurRad="76200" dist="25400" dir="2700000">
              <a:srgbClr val="000000">
                <a:alpha val="20000"/>
              </a:srgbClr>
            </a:outerShdw>
          </a:effectLst>
        </p:spPr>
      </p:sp>
      <p:sp>
        <p:nvSpPr>
          <p:cNvPr id="9" name="Shape 7"/>
          <p:cNvSpPr/>
          <p:nvPr/>
        </p:nvSpPr>
        <p:spPr>
          <a:xfrm>
            <a:off x="548640" y="2157984"/>
            <a:ext cx="54864" cy="841248"/>
          </a:xfrm>
          <a:prstGeom prst="rect">
            <a:avLst/>
          </a:prstGeom>
          <a:solidFill>
            <a:srgbClr val="E3A80D"/>
          </a:solidFill>
          <a:ln/>
        </p:spPr>
      </p:sp>
      <p:sp>
        <p:nvSpPr>
          <p:cNvPr id="10" name="Text 8"/>
          <p:cNvSpPr/>
          <p:nvPr/>
        </p:nvSpPr>
        <p:spPr>
          <a:xfrm>
            <a:off x="768096" y="2148840"/>
            <a:ext cx="7635240" cy="859536"/>
          </a:xfrm>
          <a:prstGeom prst="rect">
            <a:avLst/>
          </a:prstGeom>
          <a:noFill/>
          <a:ln/>
        </p:spPr>
        <p:txBody>
          <a:bodyPr wrap="square" rtlCol="0" anchor="t"/>
          <a:lstStyle/>
          <a:p>
            <a:pPr indent="0" marL="0">
              <a:buNone/>
            </a:pPr>
            <a:r>
              <a:rPr lang="en-US" sz="1150" b="1" dirty="0">
                <a:solidFill>
                  <a:srgbClr val="1B3A6B"/>
                </a:solidFill>
                <a:latin typeface="Cambria" pitchFamily="34" charset="0"/>
                <a:ea typeface="Cambria" pitchFamily="34" charset="-122"/>
                <a:cs typeface="Cambria" pitchFamily="34" charset="-120"/>
              </a:rPr>
              <a:t>The household ledger</a:t>
            </a:r>
            <a:endParaRPr lang="en-US" sz="1150" dirty="0"/>
          </a:p>
          <a:p>
            <a:pPr indent="0" marL="0">
              <a:buNone/>
            </a:pPr>
            <a:r>
              <a:rPr lang="en-US" sz="940" dirty="0">
                <a:solidFill>
                  <a:srgbClr val="14181F"/>
                </a:solidFill>
                <a:latin typeface="Calibri" pitchFamily="34" charset="0"/>
                <a:ea typeface="Calibri" pitchFamily="34" charset="-122"/>
                <a:cs typeface="Calibri" pitchFamily="34" charset="-120"/>
              </a:rPr>
              <a:t>Tariff bills, $15,474 per person in health costs, a $34,900 median wage for the largest job in America — these fights are carried, when they are carried, by the combination this table connects: bargaining power, moral standing, and the base of the electorate.</a:t>
            </a:r>
            <a:endParaRPr lang="en-US" sz="1150" dirty="0"/>
          </a:p>
        </p:txBody>
      </p:sp>
      <p:sp>
        <p:nvSpPr>
          <p:cNvPr id="11" name="Shape 9"/>
          <p:cNvSpPr/>
          <p:nvPr/>
        </p:nvSpPr>
        <p:spPr>
          <a:xfrm>
            <a:off x="4206240" y="3054096"/>
            <a:ext cx="23774" cy="1207008"/>
          </a:xfrm>
          <a:prstGeom prst="rect">
            <a:avLst/>
          </a:prstGeom>
          <a:solidFill>
            <a:srgbClr val="E3A80D"/>
          </a:solidFill>
          <a:ln/>
        </p:spPr>
      </p:sp>
      <p:sp>
        <p:nvSpPr>
          <p:cNvPr id="12" name="Shape 10"/>
          <p:cNvSpPr/>
          <p:nvPr/>
        </p:nvSpPr>
        <p:spPr>
          <a:xfrm>
            <a:off x="548640" y="3163824"/>
            <a:ext cx="8046720" cy="950976"/>
          </a:xfrm>
          <a:prstGeom prst="roundRect">
            <a:avLst>
              <a:gd name="adj" fmla="val 5769"/>
            </a:avLst>
          </a:prstGeom>
          <a:solidFill>
            <a:srgbClr val="FFFFFF"/>
          </a:solidFill>
          <a:ln/>
          <a:effectLst>
            <a:outerShdw sx="100000" sy="100000" kx="0" ky="0" algn="bl" rotWithShape="0" blurRad="76200" dist="25400" dir="2700000">
              <a:srgbClr val="000000">
                <a:alpha val="20000"/>
              </a:srgbClr>
            </a:outerShdw>
          </a:effectLst>
        </p:spPr>
      </p:sp>
      <p:sp>
        <p:nvSpPr>
          <p:cNvPr id="13" name="Shape 11"/>
          <p:cNvSpPr/>
          <p:nvPr/>
        </p:nvSpPr>
        <p:spPr>
          <a:xfrm>
            <a:off x="548640" y="3218688"/>
            <a:ext cx="54864" cy="841248"/>
          </a:xfrm>
          <a:prstGeom prst="rect">
            <a:avLst/>
          </a:prstGeom>
          <a:solidFill>
            <a:srgbClr val="E3A80D"/>
          </a:solidFill>
          <a:ln/>
        </p:spPr>
      </p:sp>
      <p:sp>
        <p:nvSpPr>
          <p:cNvPr id="14" name="Text 12"/>
          <p:cNvSpPr/>
          <p:nvPr/>
        </p:nvSpPr>
        <p:spPr>
          <a:xfrm>
            <a:off x="768096" y="3209544"/>
            <a:ext cx="7635240" cy="859536"/>
          </a:xfrm>
          <a:prstGeom prst="rect">
            <a:avLst/>
          </a:prstGeom>
          <a:noFill/>
          <a:ln/>
        </p:spPr>
        <p:txBody>
          <a:bodyPr wrap="square" rtlCol="0" anchor="t"/>
          <a:lstStyle/>
          <a:p>
            <a:pPr indent="0" marL="0">
              <a:buNone/>
            </a:pPr>
            <a:r>
              <a:rPr lang="en-US" sz="1150" b="1" dirty="0">
                <a:solidFill>
                  <a:srgbClr val="1B3A6B"/>
                </a:solidFill>
                <a:latin typeface="Cambria" pitchFamily="34" charset="0"/>
                <a:ea typeface="Cambria" pitchFamily="34" charset="-122"/>
                <a:cs typeface="Cambria" pitchFamily="34" charset="-120"/>
              </a:rPr>
              <a:t>The next emergency</a:t>
            </a:r>
            <a:endParaRPr lang="en-US" sz="1150" dirty="0"/>
          </a:p>
          <a:p>
            <a:pPr indent="0" marL="0">
              <a:buNone/>
            </a:pPr>
            <a:r>
              <a:rPr lang="en-US" sz="940" dirty="0">
                <a:solidFill>
                  <a:srgbClr val="14181F"/>
                </a:solidFill>
                <a:latin typeface="Calibri" pitchFamily="34" charset="0"/>
                <a:ea typeface="Calibri" pitchFamily="34" charset="-122"/>
                <a:cs typeface="Calibri" pitchFamily="34" charset="-120"/>
              </a:rPr>
              <a:t>Public-health crises are won or lost on trust and coordination before medicine enters it. The most-trusted profession in the country (nursing — twenty-plus years running, Gallup) and a 168-agency relief network are already connected here.</a:t>
            </a:r>
            <a:endParaRPr lang="en-US" sz="1150" dirty="0"/>
          </a:p>
        </p:txBody>
      </p:sp>
      <p:sp>
        <p:nvSpPr>
          <p:cNvPr id="15" name="Shape 13"/>
          <p:cNvSpPr/>
          <p:nvPr/>
        </p:nvSpPr>
        <p:spPr>
          <a:xfrm>
            <a:off x="6675120" y="4114800"/>
            <a:ext cx="23774" cy="146304"/>
          </a:xfrm>
          <a:prstGeom prst="rect">
            <a:avLst/>
          </a:prstGeom>
          <a:solidFill>
            <a:srgbClr val="E3A80D"/>
          </a:solidFill>
          <a:ln/>
        </p:spPr>
      </p:sp>
      <p:sp>
        <p:nvSpPr>
          <p:cNvPr id="16" name="Shape 14"/>
          <p:cNvSpPr/>
          <p:nvPr/>
        </p:nvSpPr>
        <p:spPr>
          <a:xfrm>
            <a:off x="822960" y="4261104"/>
            <a:ext cx="7223760" cy="29261"/>
          </a:xfrm>
          <a:prstGeom prst="rect">
            <a:avLst/>
          </a:prstGeom>
          <a:solidFill>
            <a:srgbClr val="E3A80D"/>
          </a:solidFill>
          <a:ln/>
        </p:spPr>
      </p:sp>
      <p:sp>
        <p:nvSpPr>
          <p:cNvPr id="17" name="Shape 15"/>
          <p:cNvSpPr/>
          <p:nvPr/>
        </p:nvSpPr>
        <p:spPr>
          <a:xfrm>
            <a:off x="8046720" y="4192524"/>
            <a:ext cx="384048" cy="182880"/>
          </a:xfrm>
          <a:prstGeom prst="rightArrow">
            <a:avLst/>
          </a:prstGeom>
          <a:solidFill>
            <a:srgbClr val="E3A80D"/>
          </a:solidFill>
          <a:ln/>
        </p:spPr>
      </p:sp>
      <p:sp>
        <p:nvSpPr>
          <p:cNvPr id="18" name="Shape 16"/>
          <p:cNvSpPr/>
          <p:nvPr/>
        </p:nvSpPr>
        <p:spPr>
          <a:xfrm>
            <a:off x="1714500" y="4224528"/>
            <a:ext cx="100584" cy="100584"/>
          </a:xfrm>
          <a:prstGeom prst="ellipse">
            <a:avLst/>
          </a:prstGeom>
          <a:solidFill>
            <a:srgbClr val="F5C842"/>
          </a:solidFill>
          <a:ln/>
        </p:spPr>
      </p:sp>
      <p:sp>
        <p:nvSpPr>
          <p:cNvPr id="19" name="Shape 17"/>
          <p:cNvSpPr/>
          <p:nvPr/>
        </p:nvSpPr>
        <p:spPr>
          <a:xfrm>
            <a:off x="4183380" y="4224528"/>
            <a:ext cx="100584" cy="100584"/>
          </a:xfrm>
          <a:prstGeom prst="ellipse">
            <a:avLst/>
          </a:prstGeom>
          <a:solidFill>
            <a:srgbClr val="F5C842"/>
          </a:solidFill>
          <a:ln/>
        </p:spPr>
      </p:sp>
      <p:sp>
        <p:nvSpPr>
          <p:cNvPr id="20" name="Shape 18"/>
          <p:cNvSpPr/>
          <p:nvPr/>
        </p:nvSpPr>
        <p:spPr>
          <a:xfrm>
            <a:off x="6652260" y="4224528"/>
            <a:ext cx="100584" cy="100584"/>
          </a:xfrm>
          <a:prstGeom prst="ellipse">
            <a:avLst/>
          </a:prstGeom>
          <a:solidFill>
            <a:srgbClr val="F5C842"/>
          </a:solidFill>
          <a:ln/>
        </p:spPr>
      </p:sp>
      <p:sp>
        <p:nvSpPr>
          <p:cNvPr id="21" name="Shape 19"/>
          <p:cNvSpPr/>
          <p:nvPr/>
        </p:nvSpPr>
        <p:spPr>
          <a:xfrm>
            <a:off x="548640" y="4572000"/>
            <a:ext cx="1051560" cy="20117"/>
          </a:xfrm>
          <a:prstGeom prst="rect">
            <a:avLst/>
          </a:prstGeom>
          <a:solidFill>
            <a:srgbClr val="F5C842"/>
          </a:solidFill>
          <a:ln/>
        </p:spPr>
      </p:sp>
      <p:sp>
        <p:nvSpPr>
          <p:cNvPr id="22" name="Text 20"/>
          <p:cNvSpPr/>
          <p:nvPr/>
        </p:nvSpPr>
        <p:spPr>
          <a:xfrm>
            <a:off x="548640" y="4617720"/>
            <a:ext cx="8046720" cy="310896"/>
          </a:xfrm>
          <a:prstGeom prst="rect">
            <a:avLst/>
          </a:prstGeom>
          <a:noFill/>
          <a:ln/>
        </p:spPr>
        <p:txBody>
          <a:bodyPr wrap="square" rtlCol="0" anchor="ctr"/>
          <a:lstStyle/>
          <a:p>
            <a:pPr indent="0" marL="0">
              <a:buNone/>
            </a:pPr>
            <a:r>
              <a:rPr lang="en-US" sz="890" dirty="0">
                <a:solidFill>
                  <a:srgbClr val="C9D6E4"/>
                </a:solidFill>
                <a:latin typeface="Calibri Light" pitchFamily="34" charset="0"/>
                <a:ea typeface="Calibri Light" pitchFamily="34" charset="-122"/>
                <a:cs typeface="Calibri Light" pitchFamily="34" charset="-120"/>
              </a:rPr>
              <a:t>None of these is solved at a table. Each becomes solvable by what a table builds — coordination, trust, and someone answerable. The author’s judgment, so marked.</a:t>
            </a:r>
            <a:endParaRPr lang="en-US" sz="890" dirty="0"/>
          </a:p>
        </p:txBody>
      </p:sp>
      <p:sp>
        <p:nvSpPr>
          <p:cNvPr id="23" name="TextBox 22"/>
          <p:cNvSpPr txBox="1"/>
          <p:nvPr/>
        </p:nvSpPr>
        <p:spPr>
          <a:xfrm>
            <a:off x="5669280" y="4864608"/>
            <a:ext cx="2971800" cy="219456"/>
          </a:xfrm>
          <a:prstGeom prst="rect">
            <a:avLst/>
          </a:prstGeom>
          <a:noFill/>
        </p:spPr>
        <p:txBody>
          <a:bodyPr wrap="none">
            <a:spAutoFit/>
          </a:bodyPr>
          <a:lstStyle/>
          <a:p>
            <a:pPr algn="r"/>
            <a:r>
              <a:rPr sz="1100" b="1">
                <a:solidFill>
                  <a:srgbClr val="F0DFA6"/>
                </a:solidFill>
                <a:latin typeface="Calibri"/>
              </a:rPr>
              <a:t>WORKING DRAFT · JULY 2026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8046720" cy="502920"/>
          </a:xfrm>
          <a:prstGeom prst="rect">
            <a:avLst/>
          </a:prstGeom>
          <a:noFill/>
          <a:ln/>
        </p:spPr>
        <p:txBody>
          <a:bodyPr wrap="square" rtlCol="0" anchor="ctr"/>
          <a:lstStyle/>
          <a:p>
            <a:pPr indent="0" marL="0">
              <a:buNone/>
            </a:pPr>
            <a:r>
              <a:rPr lang="en-US" sz="2800" b="1" dirty="0">
                <a:solidFill>
                  <a:srgbClr val="14181F"/>
                </a:solidFill>
                <a:latin typeface="Cambria" pitchFamily="34" charset="0"/>
                <a:ea typeface="Cambria" pitchFamily="34" charset="-122"/>
                <a:cs typeface="Cambria" pitchFamily="34" charset="-120"/>
              </a:rPr>
              <a:t>One threat, up close</a:t>
            </a:r>
            <a:endParaRPr lang="en-US" sz="2800" dirty="0"/>
          </a:p>
        </p:txBody>
      </p:sp>
      <p:sp>
        <p:nvSpPr>
          <p:cNvPr id="3" name="Shape 1"/>
          <p:cNvSpPr/>
          <p:nvPr/>
        </p:nvSpPr>
        <p:spPr>
          <a:xfrm>
            <a:off x="548640" y="960120"/>
            <a:ext cx="8046720" cy="1115568"/>
          </a:xfrm>
          <a:prstGeom prst="roundRect">
            <a:avLst>
              <a:gd name="adj" fmla="val 5738"/>
            </a:avLst>
          </a:prstGeom>
          <a:solidFill>
            <a:srgbClr val="1B3A6B"/>
          </a:solidFill>
          <a:ln/>
          <a:effectLst>
            <a:outerShdw sx="100000" sy="100000" kx="0" ky="0" algn="bl" rotWithShape="0" blurRad="76200" dist="25400" dir="2700000">
              <a:srgbClr val="000000">
                <a:alpha val="18000"/>
              </a:srgbClr>
            </a:outerShdw>
          </a:effectLst>
        </p:spPr>
      </p:sp>
      <p:sp>
        <p:nvSpPr>
          <p:cNvPr id="4" name="Shape 2"/>
          <p:cNvSpPr/>
          <p:nvPr/>
        </p:nvSpPr>
        <p:spPr>
          <a:xfrm>
            <a:off x="548640" y="1014984"/>
            <a:ext cx="109728" cy="1005840"/>
          </a:xfrm>
          <a:prstGeom prst="rect">
            <a:avLst/>
          </a:prstGeom>
          <a:solidFill>
            <a:srgbClr val="5C0009"/>
          </a:solidFill>
          <a:ln/>
        </p:spPr>
      </p:sp>
      <p:sp>
        <p:nvSpPr>
          <p:cNvPr id="5" name="Text 3"/>
          <p:cNvSpPr/>
          <p:nvPr/>
        </p:nvSpPr>
        <p:spPr>
          <a:xfrm>
            <a:off x="841248" y="1051560"/>
            <a:ext cx="7498080" cy="932688"/>
          </a:xfrm>
          <a:prstGeom prst="rect">
            <a:avLst/>
          </a:prstGeom>
          <a:noFill/>
          <a:ln/>
        </p:spPr>
        <p:txBody>
          <a:bodyPr wrap="square" rtlCol="0" anchor="t"/>
          <a:lstStyle/>
          <a:p>
            <a:pPr indent="0" marL="0">
              <a:buNone/>
            </a:pPr>
            <a:r>
              <a:rPr lang="en-US" sz="1250" b="1" dirty="0">
                <a:solidFill>
                  <a:srgbClr val="FFFFFF"/>
                </a:solidFill>
                <a:latin typeface="Calibri" pitchFamily="34" charset="0"/>
                <a:ea typeface="Calibri" pitchFamily="34" charset="-122"/>
                <a:cs typeface="Calibri" pitchFamily="34" charset="-120"/>
              </a:rPr>
              <a:t>“The federal government has knowingly trampled on the privacy rights of American citizens in a manner that threatens the sacred right to vote.”</a:t>
            </a:r>
            <a:endParaRPr lang="en-US" sz="1250" dirty="0"/>
          </a:p>
          <a:p>
            <a:pPr indent="0" marL="0">
              <a:buNone/>
            </a:pPr>
            <a:r>
              <a:rPr lang="en-US" sz="980" dirty="0">
                <a:solidFill>
                  <a:srgbClr val="C9D6E4"/>
                </a:solidFill>
                <a:latin typeface="Calibri" pitchFamily="34" charset="0"/>
                <a:ea typeface="Calibri" pitchFamily="34" charset="-122"/>
                <a:cs typeface="Calibri" pitchFamily="34" charset="-120"/>
              </a:rPr>
              <a:t>A sitting federal judge, June 22, 2026. The full six-week record is the companion presentation.</a:t>
            </a:r>
            <a:endParaRPr lang="en-US" sz="1250" dirty="0"/>
          </a:p>
        </p:txBody>
      </p:sp>
      <p:sp>
        <p:nvSpPr>
          <p:cNvPr id="6" name="Text 4"/>
          <p:cNvSpPr/>
          <p:nvPr/>
        </p:nvSpPr>
        <p:spPr>
          <a:xfrm>
            <a:off x="548640" y="2267712"/>
            <a:ext cx="8046720" cy="822960"/>
          </a:xfrm>
          <a:prstGeom prst="rect">
            <a:avLst/>
          </a:prstGeom>
          <a:noFill/>
          <a:ln/>
        </p:spPr>
        <p:txBody>
          <a:bodyPr wrap="square" rtlCol="0" anchor="t"/>
          <a:lstStyle/>
          <a:p>
            <a:pPr indent="0" marL="0">
              <a:buNone/>
            </a:pPr>
            <a:r>
              <a:rPr lang="en-US" sz="1150" b="1" dirty="0">
                <a:solidFill>
                  <a:srgbClr val="1B3A6B"/>
                </a:solidFill>
                <a:latin typeface="Calibri" pitchFamily="34" charset="0"/>
                <a:ea typeface="Calibri" pitchFamily="34" charset="-122"/>
                <a:cs typeface="Calibri" pitchFamily="34" charset="-120"/>
              </a:rPr>
              <a:t>Of everything on the slide before, this is the threat shown in fullest detail — dated, sourced, and already beaten once in court. </a:t>
            </a:r>
            <a:pPr indent="0" marL="0">
              <a:buNone/>
            </a:pPr>
            <a:r>
              <a:rPr lang="en-US" sz="1150" dirty="0">
                <a:solidFill>
                  <a:srgbClr val="14181F"/>
                </a:solidFill>
                <a:latin typeface="Calibri" pitchFamily="34" charset="0"/>
                <a:ea typeface="Calibri" pitchFamily="34" charset="-122"/>
                <a:cs typeface="Calibri" pitchFamily="34" charset="-120"/>
              </a:rPr>
              <a:t>It leads because it is furthest along, not because it stands alone. That is the method in miniature: begin where the record is strongest, win there first — and the same coalition, the same majority, carries the rest of the list. The goal does not change from threat to threat; only the paperwork does.</a:t>
            </a:r>
            <a:endParaRPr lang="en-US" sz="1150" dirty="0"/>
          </a:p>
        </p:txBody>
      </p:sp>
      <p:sp>
        <p:nvSpPr>
          <p:cNvPr id="7" name="Shape 5"/>
          <p:cNvSpPr/>
          <p:nvPr/>
        </p:nvSpPr>
        <p:spPr>
          <a:xfrm>
            <a:off x="548640" y="3182112"/>
            <a:ext cx="8046720" cy="1188720"/>
          </a:xfrm>
          <a:prstGeom prst="roundRect">
            <a:avLst>
              <a:gd name="adj" fmla="val 5385"/>
            </a:avLst>
          </a:prstGeom>
          <a:solidFill>
            <a:srgbClr val="27508F"/>
          </a:solidFill>
          <a:ln/>
          <a:effectLst>
            <a:outerShdw sx="100000" sy="100000" kx="0" ky="0" algn="bl" rotWithShape="0" blurRad="76200" dist="25400" dir="2700000">
              <a:srgbClr val="000000">
                <a:alpha val="16000"/>
              </a:srgbClr>
            </a:outerShdw>
          </a:effectLst>
        </p:spPr>
      </p:sp>
      <p:sp>
        <p:nvSpPr>
          <p:cNvPr id="8" name="Text 6"/>
          <p:cNvSpPr/>
          <p:nvPr/>
        </p:nvSpPr>
        <p:spPr>
          <a:xfrm>
            <a:off x="804672" y="3291840"/>
            <a:ext cx="7543800" cy="987552"/>
          </a:xfrm>
          <a:prstGeom prst="rect">
            <a:avLst/>
          </a:prstGeom>
          <a:noFill/>
          <a:ln/>
        </p:spPr>
        <p:txBody>
          <a:bodyPr wrap="square" rtlCol="0" anchor="t"/>
          <a:lstStyle/>
          <a:p>
            <a:pPr indent="0" marL="0">
              <a:buNone/>
            </a:pPr>
            <a:r>
              <a:rPr lang="en-US" sz="1080" dirty="0">
                <a:solidFill>
                  <a:srgbClr val="FFFFFF"/>
                </a:solidFill>
                <a:latin typeface="Calibri" pitchFamily="34" charset="0"/>
                <a:ea typeface="Calibri" pitchFamily="34" charset="-122"/>
                <a:cs typeface="Calibri" pitchFamily="34" charset="-120"/>
              </a:rPr>
              <a:t>A steadier American system changes every open file at once — from Ukraine, to Gaza and Iran, to the China–Taiwan balance, to AI itself — because a stable system can seek cooperation before war rather than after it. The warming year-over-year record argues for buying exactly that time. </a:t>
            </a:r>
            <a:pPr indent="0" marL="0">
              <a:buNone/>
            </a:pPr>
            <a:r>
              <a:rPr lang="en-US" sz="1080" i="1" dirty="0">
                <a:solidFill>
                  <a:srgbClr val="F5C842"/>
                </a:solidFill>
                <a:latin typeface="Calibri" pitchFamily="34" charset="0"/>
                <a:ea typeface="Calibri" pitchFamily="34" charset="-122"/>
                <a:cs typeface="Calibri" pitchFamily="34" charset="-120"/>
              </a:rPr>
              <a:t>The chain from this table to those files is the author’s judgment, marked as one. The stakes are not.</a:t>
            </a:r>
            <a:endParaRPr lang="en-US" sz="1080" dirty="0"/>
          </a:p>
        </p:txBody>
      </p:sp>
      <p:sp>
        <p:nvSpPr>
          <p:cNvPr id="9" name="Shape 7"/>
          <p:cNvSpPr/>
          <p:nvPr/>
        </p:nvSpPr>
        <p:spPr>
          <a:xfrm>
            <a:off x="548640" y="4572000"/>
            <a:ext cx="1051560" cy="20117"/>
          </a:xfrm>
          <a:prstGeom prst="rect">
            <a:avLst/>
          </a:prstGeom>
          <a:solidFill>
            <a:srgbClr val="E3A80D"/>
          </a:solidFill>
          <a:ln/>
        </p:spPr>
      </p:sp>
      <p:sp>
        <p:nvSpPr>
          <p:cNvPr id="10" name="Text 8"/>
          <p:cNvSpPr/>
          <p:nvPr/>
        </p:nvSpPr>
        <p:spPr>
          <a:xfrm>
            <a:off x="548640" y="4617720"/>
            <a:ext cx="8046720" cy="310896"/>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files named are open questions, not predictions; nothing is promised on any of them. The narrower claim: internal stability is upstream of each.</a:t>
            </a:r>
            <a:endParaRPr lang="en-US" sz="850" dirty="0"/>
          </a:p>
        </p:txBody>
      </p:sp>
      <p:sp>
        <p:nvSpPr>
          <p:cNvPr id="11" name="TextBox 10"/>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B3A6B"/>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3A80D"/>
          </a:solidFill>
          <a:ln/>
        </p:spPr>
      </p:sp>
      <p:sp>
        <p:nvSpPr>
          <p:cNvPr id="3" name="Text 1"/>
          <p:cNvSpPr/>
          <p:nvPr/>
        </p:nvSpPr>
        <p:spPr>
          <a:xfrm>
            <a:off x="640080" y="640080"/>
            <a:ext cx="7863840" cy="502920"/>
          </a:xfrm>
          <a:prstGeom prst="rect">
            <a:avLst/>
          </a:prstGeom>
          <a:noFill/>
          <a:ln/>
        </p:spPr>
        <p:txBody>
          <a:bodyPr wrap="square" rtlCol="0" anchor="ctr"/>
          <a:lstStyle/>
          <a:p>
            <a:pPr indent="0" marL="0">
              <a:buNone/>
            </a:pPr>
            <a:r>
              <a:rPr lang="en-US" sz="2400" b="1" dirty="0">
                <a:solidFill>
                  <a:srgbClr val="F5C842"/>
                </a:solidFill>
                <a:latin typeface="Cambria" pitchFamily="34" charset="0"/>
                <a:ea typeface="Cambria" pitchFamily="34" charset="-122"/>
                <a:cs typeface="Cambria" pitchFamily="34" charset="-120"/>
              </a:rPr>
              <a:t>The ask is one sentence</a:t>
            </a:r>
            <a:endParaRPr lang="en-US" sz="2400" dirty="0"/>
          </a:p>
        </p:txBody>
      </p:sp>
      <p:sp>
        <p:nvSpPr>
          <p:cNvPr id="4" name="Text 2"/>
          <p:cNvSpPr/>
          <p:nvPr/>
        </p:nvSpPr>
        <p:spPr>
          <a:xfrm>
            <a:off x="640080" y="1554480"/>
            <a:ext cx="7863840" cy="1554480"/>
          </a:xfrm>
          <a:prstGeom prst="rect">
            <a:avLst/>
          </a:prstGeom>
          <a:noFill/>
          <a:ln/>
        </p:spPr>
        <p:txBody>
          <a:bodyPr wrap="square" rtlCol="0" anchor="ctr"/>
          <a:lstStyle/>
          <a:p>
            <a:pPr algn="ctr" indent="0" marL="0">
              <a:lnSpc>
                <a:spcPts val="4600"/>
              </a:lnSpc>
              <a:buNone/>
            </a:pPr>
            <a:r>
              <a:rPr lang="en-US" sz="3300" b="1" dirty="0">
                <a:solidFill>
                  <a:srgbClr val="FFFFFF"/>
                </a:solidFill>
                <a:latin typeface="Cambria" pitchFamily="34" charset="0"/>
                <a:ea typeface="Cambria" pitchFamily="34" charset="-122"/>
                <a:cs typeface="Cambria" pitchFamily="34" charset="-120"/>
              </a:rPr>
              <a:t>“These are one fight,</a:t>
            </a:r>
            <a:endParaRPr lang="en-US" sz="3300" dirty="0"/>
          </a:p>
          <a:p>
            <a:pPr algn="ctr" indent="0" marL="0">
              <a:lnSpc>
                <a:spcPts val="4600"/>
              </a:lnSpc>
              <a:buNone/>
            </a:pPr>
            <a:r>
              <a:rPr lang="en-US" sz="3300" b="1" dirty="0">
                <a:solidFill>
                  <a:srgbClr val="FFFFFF"/>
                </a:solidFill>
                <a:latin typeface="Cambria" pitchFamily="34" charset="0"/>
                <a:ea typeface="Cambria" pitchFamily="34" charset="-122"/>
                <a:cs typeface="Cambria" pitchFamily="34" charset="-120"/>
              </a:rPr>
              <a:t>and we will sit at one table by Labor Day.”</a:t>
            </a:r>
            <a:endParaRPr lang="en-US" sz="3300" dirty="0"/>
          </a:p>
        </p:txBody>
      </p:sp>
      <p:sp>
        <p:nvSpPr>
          <p:cNvPr id="5" name="Text 3"/>
          <p:cNvSpPr/>
          <p:nvPr/>
        </p:nvSpPr>
        <p:spPr>
          <a:xfrm>
            <a:off x="1097280" y="3794760"/>
            <a:ext cx="6949440" cy="777240"/>
          </a:xfrm>
          <a:prstGeom prst="rect">
            <a:avLst/>
          </a:prstGeom>
          <a:noFill/>
          <a:ln/>
        </p:spPr>
        <p:txBody>
          <a:bodyPr wrap="square" rtlCol="0" anchor="ctr"/>
          <a:lstStyle/>
          <a:p>
            <a:pPr algn="ctr" indent="0" marL="0">
              <a:lnSpc>
                <a:spcPts val="2200"/>
              </a:lnSpc>
              <a:buNone/>
            </a:pPr>
            <a:r>
              <a:rPr lang="en-US" sz="1400" b="1" i="1" dirty="0">
                <a:solidFill>
                  <a:srgbClr val="F5C842"/>
                </a:solidFill>
                <a:latin typeface="Calibri" pitchFamily="34" charset="0"/>
                <a:ea typeface="Calibri" pitchFamily="34" charset="-122"/>
                <a:cs typeface="Calibri" pitchFamily="34" charset="-120"/>
              </a:rPr>
              <a:t>Whoever says it first lowers the price for the second.</a:t>
            </a:r>
            <a:endParaRPr lang="en-US" sz="1400" dirty="0"/>
          </a:p>
          <a:p>
            <a:pPr algn="ctr" indent="0" marL="0">
              <a:lnSpc>
                <a:spcPts val="2200"/>
              </a:lnSpc>
              <a:buNone/>
            </a:pPr>
            <a:r>
              <a:rPr lang="en-US" sz="1400" b="1" i="1" dirty="0">
                <a:solidFill>
                  <a:srgbClr val="F5C842"/>
                </a:solidFill>
                <a:latin typeface="Calibri" pitchFamily="34" charset="0"/>
                <a:ea typeface="Calibri" pitchFamily="34" charset="-122"/>
                <a:cs typeface="Calibri" pitchFamily="34" charset="-120"/>
              </a:rPr>
              <a:t>That is how permission structures work.</a:t>
            </a:r>
            <a:endParaRPr lang="en-US" sz="1400" dirty="0"/>
          </a:p>
        </p:txBody>
      </p:sp>
      <p:sp>
        <p:nvSpPr>
          <p:cNvPr id="6" name="TextBox 5"/>
          <p:cNvSpPr txBox="1"/>
          <p:nvPr/>
        </p:nvSpPr>
        <p:spPr>
          <a:xfrm>
            <a:off x="5669280" y="4864608"/>
            <a:ext cx="2971800" cy="219456"/>
          </a:xfrm>
          <a:prstGeom prst="rect">
            <a:avLst/>
          </a:prstGeom>
          <a:noFill/>
        </p:spPr>
        <p:txBody>
          <a:bodyPr wrap="none">
            <a:spAutoFit/>
          </a:bodyPr>
          <a:lstStyle/>
          <a:p>
            <a:pPr algn="r"/>
            <a:r>
              <a:rPr sz="1100" b="1">
                <a:solidFill>
                  <a:srgbClr val="F0DFA6"/>
                </a:solidFill>
                <a:latin typeface="Calibri"/>
              </a:rPr>
              <a:t>WORKING DRAFT · JULY 2026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3000" b="1" dirty="0">
                <a:solidFill>
                  <a:srgbClr val="14181F"/>
                </a:solidFill>
                <a:latin typeface="Cambria" pitchFamily="34" charset="0"/>
                <a:ea typeface="Cambria" pitchFamily="34" charset="-122"/>
                <a:cs typeface="Cambria" pitchFamily="34" charset="-120"/>
              </a:rPr>
              <a:t>Dates and sources</a:t>
            </a:r>
            <a:endParaRPr lang="en-US" sz="3000" dirty="0"/>
          </a:p>
        </p:txBody>
      </p:sp>
      <p:sp>
        <p:nvSpPr>
          <p:cNvPr id="3" name="Text 1"/>
          <p:cNvSpPr/>
          <p:nvPr/>
        </p:nvSpPr>
        <p:spPr>
          <a:xfrm>
            <a:off x="548640" y="1115568"/>
            <a:ext cx="8046720" cy="3931920"/>
          </a:xfrm>
          <a:prstGeom prst="rect">
            <a:avLst/>
          </a:prstGeom>
          <a:noFill/>
          <a:ln/>
        </p:spPr>
        <p:txBody>
          <a:bodyPr wrap="square" rtlCol="0" anchor="t"/>
          <a:lstStyle/>
          <a:p>
            <a:pPr indent="0" marL="0">
              <a:buNone/>
            </a:pPr>
            <a:r>
              <a:rPr lang="en-US" sz="1250" b="1" dirty="0">
                <a:solidFill>
                  <a:srgbClr val="14181F"/>
                </a:solidFill>
                <a:latin typeface="Calibri" pitchFamily="34" charset="0"/>
                <a:ea typeface="Calibri" pitchFamily="34" charset="-122"/>
                <a:cs typeface="Calibri" pitchFamily="34" charset="-120"/>
              </a:rPr>
              <a:t>Every claim above traces to a public record: </a:t>
            </a:r>
            <a:endParaRPr lang="en-US" sz="1250" dirty="0"/>
          </a:p>
          <a:p>
            <a:pPr indent="0" marL="0">
              <a:buNone/>
            </a:pPr>
            <a:r>
              <a:rPr lang="en-US" sz="880" dirty="0">
                <a:solidFill>
                  <a:srgbClr val="14181F"/>
                </a:solidFill>
                <a:latin typeface="Calibri" pitchFamily="34" charset="0"/>
                <a:ea typeface="Calibri" pitchFamily="34" charset="-122"/>
                <a:cs typeface="Calibri" pitchFamily="34" charset="-120"/>
              </a:rPr>
              <a:t>CMS National Health Expenditure data (2024: $5.3T, 18.0% of GDP); BLS employment projections 2023–33 and occupational data (aides: 87%/80% women, $34,900 median); Census/U. Chicago (76% women, constant since 1980); JAMA Network Open (15.3% CEOs; 35% county share); CHA facts &amp; statistics (600+ hospitals, 1-in-7 patients; workforce per USCCB 2014 count, ~745,000 FT+PT — the last published); AMA Physician AI Survey 2026 (n=1,692: 38%→81%, 85%); Senate PSI “Refusal of Recovery” (Oct. 2024) and Lokken v. UnitedHealth (D. Minn., discovery ordered Mar. 2026); CMS 2024 FAQ; HHS OCR §1557 guidance; Chartis 2026 (41.2%, 417, 331 OB closures); March of Dimes 2024 (35.1% of counties, 2.3M women); CDC NCHS 2025 (18.6; 50.3 vs 14.5); CAP/Pew name-change data; Coalition for Open Democracy v. Scanlan (D.N.H., May 28, 2026); LWV v. DHS (D.D.C., June 22, 2026 — “in excess of statutory authority”), the July 7 four-state restoration order (N.D. Fla., Wetherell) and the July 8 stay denial; CAWP/Census (registration and turnout since 1980; ~10M gap); NLRB FY2024 petitions (3,286, +27%); NNU/SEIU/AFSCME membership (AFSCME figure derived); NABTU–OpenAI MOU ($1.5M/5yr) and S&amp;P Global (2025 data-center credit: $121.91B); Challenger 2025 Year-End (54,836); WGA 2023 MBA; Colorado SB 24-205 (eff. June 30, 2026) and the Dec. 11, 2025 EO; Magnifica Humanitas (May 25, 2026) and the Vatican AI Commission rescript (May 16, 2026); USCCB ERDs 7th ed. (Nov. 2025); LCWR statements (Jan. 2026; June 25, 2026); Catholic Labor Network (Loyola Marymount 2025; St. John’s 2026); the 1933 record (May 1–2 union seizures; July 20 concordat) and Mit brennender Sorge (Mar. 1937), standard historical documentation; Chenoweth &amp; Stephan (2011: 53% vs 26%; the 3.5% threshold, stated by its authors as descriptive); Chenoweth &amp; Marks, Foreign Affairs (2022); V-Dem indices; Gallup (Aug. 2025); Pew (June 2026); PRRI (May 2026); crowd estimates per Crowd Counting Consortium; Data Center Watch (10a Labs) group and dollar tallies as reported by NBC and Fortune (2026 — self-described estimates, directional); Gallup on local data centers (May 2026); Washington Post–Schar (Virginia); National Nurses United actions (2025–2026); the Human Artistry Campaign; the Dec. 2025 moratorium letter (230+ groups); AFL-CIO Workers First Initiative (Oct. 15, 2025) and Tech Institute statements; the April 2026 Senate moratorium appearance; TD Cowen, Baird, and PJM (Dec. 2025 auction) on disruption; the 1945–46 GM strike record (UAW minutes — “open the books”; invoked at the asks, given in full at the upstream slide); AI for Good message (July 8, 2026); ERDs 7th ed. (Nov. 12, 2025) and documented emergency-care cases (state AG suit, Sept. 2024); Catholic Labor Network (500+ union institutions); USCCB 2014 workforce count; BLS (75% hospital workforce women, 2021); HRSA (88% of the nursing workforce, 2024); Gallup May 2026 crosstabs (regional, partisan, gender); Pew (Nov. 2025: 50/51 concern parity; Feb. 2023: 60% on care AI); Gallup honesty-and-ethics series (nursing, 20+ years); certified Medicaid-expansion ballot results (ID, NE, UT 2018; MO, OK 2020; SD 2022); Warrenton council results (Data Center Watch; Time, June 18, 2026); AFL-CIO membership polling (70%); KFF ($137B rural-Medicaid estimate, cited by Chartis); PJM auction report (Dec. 17, 2025); Stargate Michigan agreement (April 20, 2026; NABTU); “A Fair and Just Workplace” (USCCB, 1999); the Dec. 8, 2025 moratorium letter to Congress (per Truthout); Human Artistry Campaign membership (self-reported, 180+); the 2023 Coalition of Kaiser Permanente Unions technology provisions (SEIU-led); capacity-floor figures: Pew (20% of U.S. adults Catholic, 2025); CARA (195 USCCB dioceses); NCEA 2024–25 (5,852 schools, 1.68M students); Catholic Charities USA 2024 annual report (168 agencies, 16M+ served, 200,000+ volunteers); NETWORK 2024 tour (20 cities, 11 states; partners per Global Sisters Report); BLS Union Members 2024 (14.3M; women 46%); AFL-CIO (65 unions; 2024 program: 7.1M contacts; Blue Wall 1-in-5); Working America (5M, 2024); LWV (800+ Leagues); AAUW (~170,000; 1,000 branches); Election Protection / Lawyers’ Committee (300+ orgs; 56,000 contacts 2024; 2026 campaign launched; NEA, SEIU, AFT and LWV among partners); Vatican News (first woman prefect Jan. 6, 2025; first woman Governorate president Feb. 15, 2025; workforce 23.4% women, 2023); NPR (Sept. 2025, women 4–5% of on-site construction); Christian Science Monitor (Aug. 2021, executive council composition); CNN/NPR/SEIU-UHW and the Coalition of Kaiser Permanente Unions on the 2023 agreement (75,000+ struck; 11 unions; 21%; 98.5%); NUHHCE/1199 history (“my favorite union”; Charleston 1969); Putnam &amp; Campbell, American Grace (2010). The one-threat slide names open international files (Ukraine; Gaza and Iran; the China–Taiwan balance) as context, not as claims requiring citation; its downstream chain is the author’s judgment, marked on the slide, and the temperature reference is to the public year-over-year record. The name-the-crisis slide introduces no new sources — its receipts (the $1.15T authorization, the Gallup nursing series, the CCUSA network) are cited above, and its downstream claim is the author’s judgment, marked on the slide. Papal-lineage anniversary dates (1870; 1891) are standard historical record. Directive 47 quoted-by-reference from the USCCB’s approved 7th-edition text (Nov. 12, 2025), where its numbering is retained; its plain reading in Catholic bioethics commentary (NCBC) matches the use here. Landing-sequence anchors: the issue-front docket on the ask slide cites only material already sourced above (Chartis/KFF on care; Scanlan and LWV v. DHS on the desk; AMA/PSI on the exam room; BLS/CMS on the household ledger; the bishops’ Nov. 2025 Special Message and the July 4 Lampedusa record on immigration) — no new claims are introduced after the evidence closes. This sources slide is refreshed with every edit; a claim added anywhere adds its citation here in the same pass.</a:t>
            </a:r>
            <a:endParaRPr lang="en-US" sz="1250" dirty="0"/>
          </a:p>
          <a:p>
            <a:pPr indent="0" marL="0">
              <a:buNone/>
            </a:pPr>
            <a:endParaRPr lang="en-US" sz="1250" dirty="0"/>
          </a:p>
          <a:p>
            <a:pPr indent="0" marL="0">
              <a:buNone/>
            </a:pPr>
            <a:r>
              <a:rPr lang="en-US" sz="1000" dirty="0">
                <a:solidFill>
                  <a:srgbClr val="14181F"/>
                </a:solidFill>
                <a:latin typeface="Calibri" pitchFamily="34" charset="0"/>
                <a:ea typeface="Calibri" pitchFamily="34" charset="-122"/>
                <a:cs typeface="Calibri" pitchFamily="34" charset="-120"/>
              </a:rPr>
              <a:t>No election outcome is predicted. No motive is attributed: positions and their documented effects are described, not intentions. The historical record on slide nine is offered as dated fact, not analogy; the inference that these two institutions hold the largest available levers is the author’s and is labeled as such in the annex. The strongest opposing case is engaged in the working files. One figure is derived rather than primary (AFSCME ~350,000) and is flagged in the annex.</a:t>
            </a:r>
            <a:endParaRPr lang="en-US" sz="1250" dirty="0"/>
          </a:p>
          <a:p>
            <a:pPr indent="0" marL="0">
              <a:buNone/>
            </a:pPr>
            <a:endParaRPr lang="en-US" sz="1250" dirty="0"/>
          </a:p>
          <a:p>
            <a:pPr indent="0" marL="0">
              <a:buNone/>
            </a:pPr>
            <a:r>
              <a:rPr lang="en-US" sz="1000" i="1" dirty="0">
                <a:solidFill>
                  <a:srgbClr val="56606E"/>
                </a:solidFill>
                <a:latin typeface="Calibri" pitchFamily="34" charset="0"/>
                <a:ea typeface="Calibri" pitchFamily="34" charset="-122"/>
                <a:cs typeface="Calibri" pitchFamily="34" charset="-120"/>
              </a:rPr>
              <a:t>Produced with substantial AI-assisted research under sole-author editorial direction. Corrections welcomed. Arithmetic annex with full derivations available.</a:t>
            </a:r>
            <a:endParaRPr lang="en-US" sz="1250" dirty="0"/>
          </a:p>
        </p:txBody>
      </p:sp>
      <p:sp>
        <p:nvSpPr>
          <p:cNvPr id="4" name="TextBox 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8046720" cy="548640"/>
          </a:xfrm>
          <a:prstGeom prst="rect">
            <a:avLst/>
          </a:prstGeom>
          <a:noFill/>
          <a:ln/>
        </p:spPr>
        <p:txBody>
          <a:bodyPr wrap="square" rtlCol="0" anchor="ctr"/>
          <a:lstStyle/>
          <a:p>
            <a:pPr indent="0" marL="0">
              <a:buNone/>
            </a:pPr>
            <a:r>
              <a:rPr lang="en-US" sz="2400" b="1" dirty="0">
                <a:solidFill>
                  <a:srgbClr val="14181F"/>
                </a:solidFill>
                <a:latin typeface="Cambria" pitchFamily="34" charset="0"/>
                <a:ea typeface="Cambria" pitchFamily="34" charset="-122"/>
                <a:cs typeface="Cambria" pitchFamily="34" charset="-120"/>
              </a:rPr>
              <a:t>On AI, the country is organizing ahead of organized labor</a:t>
            </a:r>
            <a:endParaRPr lang="en-US" sz="2400" dirty="0"/>
          </a:p>
        </p:txBody>
      </p:sp>
      <p:sp>
        <p:nvSpPr>
          <p:cNvPr id="3" name="Shape 1"/>
          <p:cNvSpPr/>
          <p:nvPr/>
        </p:nvSpPr>
        <p:spPr>
          <a:xfrm>
            <a:off x="548640" y="1115568"/>
            <a:ext cx="8046720" cy="804672"/>
          </a:xfrm>
          <a:prstGeom prst="roundRect">
            <a:avLst>
              <a:gd name="adj" fmla="val 6818"/>
            </a:avLst>
          </a:prstGeom>
          <a:solidFill>
            <a:srgbClr val="F0F4FB"/>
          </a:solidFill>
          <a:ln/>
          <a:effectLst>
            <a:outerShdw sx="100000" sy="100000" kx="0" ky="0" algn="bl" rotWithShape="0" blurRad="63500" dist="25400" dir="2700000">
              <a:srgbClr val="000000">
                <a:alpha val="10000"/>
              </a:srgbClr>
            </a:outerShdw>
          </a:effectLst>
        </p:spPr>
      </p:sp>
      <p:sp>
        <p:nvSpPr>
          <p:cNvPr id="4" name="Text 2"/>
          <p:cNvSpPr/>
          <p:nvPr/>
        </p:nvSpPr>
        <p:spPr>
          <a:xfrm>
            <a:off x="731520" y="1161288"/>
            <a:ext cx="2331720" cy="713232"/>
          </a:xfrm>
          <a:prstGeom prst="rect">
            <a:avLst/>
          </a:prstGeom>
          <a:noFill/>
          <a:ln/>
        </p:spPr>
        <p:txBody>
          <a:bodyPr wrap="square" rtlCol="0" anchor="ctr"/>
          <a:lstStyle/>
          <a:p>
            <a:pPr indent="0" marL="0">
              <a:buNone/>
            </a:pPr>
            <a:r>
              <a:rPr lang="en-US" sz="1250" b="1" dirty="0">
                <a:solidFill>
                  <a:srgbClr val="1B3A6B"/>
                </a:solidFill>
                <a:latin typeface="Cambria" pitchFamily="34" charset="0"/>
                <a:ea typeface="Cambria" pitchFamily="34" charset="-122"/>
                <a:cs typeface="Cambria" pitchFamily="34" charset="-120"/>
              </a:rPr>
              <a:t>833 groups · 49 states · 71%</a:t>
            </a:r>
            <a:endParaRPr lang="en-US" sz="1250" dirty="0"/>
          </a:p>
        </p:txBody>
      </p:sp>
      <p:sp>
        <p:nvSpPr>
          <p:cNvPr id="5" name="Text 3"/>
          <p:cNvSpPr/>
          <p:nvPr/>
        </p:nvSpPr>
        <p:spPr>
          <a:xfrm>
            <a:off x="3154680" y="1161288"/>
            <a:ext cx="5303520" cy="713232"/>
          </a:xfrm>
          <a:prstGeom prst="rect">
            <a:avLst/>
          </a:prstGeom>
          <a:noFill/>
          <a:ln/>
        </p:spPr>
        <p:txBody>
          <a:bodyPr wrap="square" rtlCol="0" anchor="ctr"/>
          <a:lstStyle/>
          <a:p>
            <a:pPr indent="0" marL="0">
              <a:buNone/>
            </a:pPr>
            <a:r>
              <a:rPr lang="en-US" sz="880" dirty="0">
                <a:solidFill>
                  <a:srgbClr val="14181F"/>
                </a:solidFill>
                <a:latin typeface="Calibri" pitchFamily="34" charset="0"/>
                <a:ea typeface="Calibri" pitchFamily="34" charset="-122"/>
                <a:cs typeface="Calibri" pitchFamily="34" charset="-120"/>
              </a:rPr>
              <a:t>Data-center opposition groups more than doubled in months — 396 to 833 by Q1 2026 — blocking or delaying ~$130B in one quarter (Data Center Watch; NBC, Fortune); opposing officials split 55% Republican, 45% Democrat (DCW 2025 officials analysis). 71% of U.S. adults oppose a local AI data center (Gallup, May 2026); Virginia comfort fell 69% to 35% in three years.</a:t>
            </a:r>
            <a:endParaRPr lang="en-US" sz="880" dirty="0"/>
          </a:p>
        </p:txBody>
      </p:sp>
      <p:sp>
        <p:nvSpPr>
          <p:cNvPr id="6" name="Shape 4"/>
          <p:cNvSpPr/>
          <p:nvPr/>
        </p:nvSpPr>
        <p:spPr>
          <a:xfrm>
            <a:off x="548640" y="2011680"/>
            <a:ext cx="8046720" cy="804672"/>
          </a:xfrm>
          <a:prstGeom prst="roundRect">
            <a:avLst>
              <a:gd name="adj" fmla="val 6818"/>
            </a:avLst>
          </a:prstGeom>
          <a:solidFill>
            <a:srgbClr val="FFF3D6"/>
          </a:solidFill>
          <a:ln/>
          <a:effectLst>
            <a:outerShdw sx="100000" sy="100000" kx="0" ky="0" algn="bl" rotWithShape="0" blurRad="63500" dist="25400" dir="2700000">
              <a:srgbClr val="000000">
                <a:alpha val="10000"/>
              </a:srgbClr>
            </a:outerShdw>
          </a:effectLst>
        </p:spPr>
      </p:sp>
      <p:sp>
        <p:nvSpPr>
          <p:cNvPr id="7" name="Text 5"/>
          <p:cNvSpPr/>
          <p:nvPr/>
        </p:nvSpPr>
        <p:spPr>
          <a:xfrm>
            <a:off x="731520" y="2057400"/>
            <a:ext cx="2331720" cy="713232"/>
          </a:xfrm>
          <a:prstGeom prst="rect">
            <a:avLst/>
          </a:prstGeom>
          <a:noFill/>
          <a:ln/>
        </p:spPr>
        <p:txBody>
          <a:bodyPr wrap="square" rtlCol="0" anchor="ctr"/>
          <a:lstStyle/>
          <a:p>
            <a:pPr indent="0" marL="0">
              <a:buNone/>
            </a:pPr>
            <a:r>
              <a:rPr lang="en-US" sz="1250" b="1" dirty="0">
                <a:solidFill>
                  <a:srgbClr val="1B3A6B"/>
                </a:solidFill>
                <a:latin typeface="Cambria" pitchFamily="34" charset="0"/>
                <a:ea typeface="Cambria" pitchFamily="34" charset="-122"/>
                <a:cs typeface="Cambria" pitchFamily="34" charset="-120"/>
              </a:rPr>
              <a:t>225,000 nurses · 40+ creative orgs · 230+ signatories</a:t>
            </a:r>
            <a:endParaRPr lang="en-US" sz="1250" dirty="0"/>
          </a:p>
        </p:txBody>
      </p:sp>
      <p:sp>
        <p:nvSpPr>
          <p:cNvPr id="8" name="Text 6"/>
          <p:cNvSpPr/>
          <p:nvPr/>
        </p:nvSpPr>
        <p:spPr>
          <a:xfrm>
            <a:off x="3154680" y="2057400"/>
            <a:ext cx="5303520" cy="713232"/>
          </a:xfrm>
          <a:prstGeom prst="rect">
            <a:avLst/>
          </a:prstGeom>
          <a:noFill/>
          <a:ln/>
        </p:spPr>
        <p:txBody>
          <a:bodyPr wrap="square" rtlCol="0" anchor="ctr"/>
          <a:lstStyle/>
          <a:p>
            <a:pPr indent="0" marL="0">
              <a:buNone/>
            </a:pPr>
            <a:r>
              <a:rPr lang="en-US" sz="880" dirty="0">
                <a:solidFill>
                  <a:srgbClr val="14181F"/>
                </a:solidFill>
                <a:latin typeface="Calibri" pitchFamily="34" charset="0"/>
                <a:ea typeface="Calibri" pitchFamily="34" charset="-122"/>
                <a:cs typeface="Calibri" pitchFamily="34" charset="-120"/>
              </a:rPr>
              <a:t>National Nurses United — a union, and the exception inside labor — marched nationwide (Jan. 2025) and struck for a day over AI at Kaiser (Mar. 2026); the Human Artistry Campaign, launched with 40+ organizations (2023), now reports 180+; 230+ groups signed the December 8, 2025 moratorium letter to Congress.</a:t>
            </a:r>
            <a:endParaRPr lang="en-US" sz="880" dirty="0"/>
          </a:p>
        </p:txBody>
      </p:sp>
      <p:sp>
        <p:nvSpPr>
          <p:cNvPr id="9" name="Shape 7"/>
          <p:cNvSpPr/>
          <p:nvPr/>
        </p:nvSpPr>
        <p:spPr>
          <a:xfrm>
            <a:off x="548640" y="2907792"/>
            <a:ext cx="8046720" cy="804672"/>
          </a:xfrm>
          <a:prstGeom prst="roundRect">
            <a:avLst>
              <a:gd name="adj" fmla="val 6818"/>
            </a:avLst>
          </a:prstGeom>
          <a:solidFill>
            <a:srgbClr val="F0F4FB"/>
          </a:solidFill>
          <a:ln/>
          <a:effectLst>
            <a:outerShdw sx="100000" sy="100000" kx="0" ky="0" algn="bl" rotWithShape="0" blurRad="63500" dist="25400" dir="2700000">
              <a:srgbClr val="000000">
                <a:alpha val="10000"/>
              </a:srgbClr>
            </a:outerShdw>
          </a:effectLst>
        </p:spPr>
      </p:sp>
      <p:sp>
        <p:nvSpPr>
          <p:cNvPr id="10" name="Text 8"/>
          <p:cNvSpPr/>
          <p:nvPr/>
        </p:nvSpPr>
        <p:spPr>
          <a:xfrm>
            <a:off x="731520" y="2953512"/>
            <a:ext cx="2331720" cy="713232"/>
          </a:xfrm>
          <a:prstGeom prst="rect">
            <a:avLst/>
          </a:prstGeom>
          <a:noFill/>
          <a:ln/>
        </p:spPr>
        <p:txBody>
          <a:bodyPr wrap="square" rtlCol="0" anchor="ctr"/>
          <a:lstStyle/>
          <a:p>
            <a:pPr indent="0" marL="0">
              <a:buNone/>
            </a:pPr>
            <a:r>
              <a:rPr lang="en-US" sz="1250" b="1" dirty="0">
                <a:solidFill>
                  <a:srgbClr val="1B3A6B"/>
                </a:solidFill>
                <a:latin typeface="Cambria" pitchFamily="34" charset="0"/>
                <a:ea typeface="Cambria" pitchFamily="34" charset="-122"/>
                <a:cs typeface="Cambria" pitchFamily="34" charset="-120"/>
              </a:rPr>
              <a:t>The Catholic Church is out front — in public</a:t>
            </a:r>
            <a:endParaRPr lang="en-US" sz="1250" dirty="0"/>
          </a:p>
        </p:txBody>
      </p:sp>
      <p:sp>
        <p:nvSpPr>
          <p:cNvPr id="11" name="Text 9"/>
          <p:cNvSpPr/>
          <p:nvPr/>
        </p:nvSpPr>
        <p:spPr>
          <a:xfrm>
            <a:off x="3154680" y="2953512"/>
            <a:ext cx="5303520" cy="713232"/>
          </a:xfrm>
          <a:prstGeom prst="rect">
            <a:avLst/>
          </a:prstGeom>
          <a:noFill/>
          <a:ln/>
        </p:spPr>
        <p:txBody>
          <a:bodyPr wrap="square" rtlCol="0" anchor="ctr"/>
          <a:lstStyle/>
          <a:p>
            <a:pPr indent="0" marL="0">
              <a:buNone/>
            </a:pPr>
            <a:r>
              <a:rPr lang="en-US" sz="880" dirty="0">
                <a:solidFill>
                  <a:srgbClr val="14181F"/>
                </a:solidFill>
                <a:latin typeface="Calibri" pitchFamily="34" charset="0"/>
                <a:ea typeface="Calibri" pitchFamily="34" charset="-122"/>
                <a:cs typeface="Calibri" pitchFamily="34" charset="-120"/>
              </a:rPr>
              <a:t>An encyclical on machines, work, and dignity (signed May 15 — Rerum Novarum’s 135th anniversary — released May 25, 2026); a Vatican AI commission; a papal July 4 spent at Lampedusa with migrants; the bishops’ Special Message on immigration (Nov. 2025). On AI and on immigration, the largest dignity institution in the country is already speaking.</a:t>
            </a:r>
            <a:endParaRPr lang="en-US" sz="880" dirty="0"/>
          </a:p>
        </p:txBody>
      </p:sp>
      <p:sp>
        <p:nvSpPr>
          <p:cNvPr id="12" name="Shape 10"/>
          <p:cNvSpPr/>
          <p:nvPr/>
        </p:nvSpPr>
        <p:spPr>
          <a:xfrm>
            <a:off x="548640" y="3803904"/>
            <a:ext cx="8046720" cy="804672"/>
          </a:xfrm>
          <a:prstGeom prst="roundRect">
            <a:avLst>
              <a:gd name="adj" fmla="val 6818"/>
            </a:avLst>
          </a:prstGeom>
          <a:solidFill>
            <a:srgbClr val="FFF3D6"/>
          </a:solidFill>
          <a:ln/>
          <a:effectLst>
            <a:outerShdw sx="100000" sy="100000" kx="0" ky="0" algn="bl" rotWithShape="0" blurRad="63500" dist="25400" dir="2700000">
              <a:srgbClr val="000000">
                <a:alpha val="10000"/>
              </a:srgbClr>
            </a:outerShdw>
          </a:effectLst>
        </p:spPr>
      </p:sp>
      <p:sp>
        <p:nvSpPr>
          <p:cNvPr id="13" name="Text 11"/>
          <p:cNvSpPr/>
          <p:nvPr/>
        </p:nvSpPr>
        <p:spPr>
          <a:xfrm>
            <a:off x="731520" y="3849624"/>
            <a:ext cx="2331720" cy="713232"/>
          </a:xfrm>
          <a:prstGeom prst="rect">
            <a:avLst/>
          </a:prstGeom>
          <a:noFill/>
          <a:ln/>
        </p:spPr>
        <p:txBody>
          <a:bodyPr wrap="square" rtlCol="0" anchor="ctr"/>
          <a:lstStyle/>
          <a:p>
            <a:pPr indent="0" marL="0">
              <a:buNone/>
            </a:pPr>
            <a:r>
              <a:rPr lang="en-US" sz="1250" b="1" dirty="0">
                <a:solidFill>
                  <a:srgbClr val="1B3A6B"/>
                </a:solidFill>
                <a:latin typeface="Cambria" pitchFamily="34" charset="0"/>
                <a:ea typeface="Cambria" pitchFamily="34" charset="-122"/>
                <a:cs typeface="Cambria" pitchFamily="34" charset="-120"/>
              </a:rPr>
              <a:t>The missing piece is the federation’s to add</a:t>
            </a:r>
            <a:endParaRPr lang="en-US" sz="1250" dirty="0"/>
          </a:p>
        </p:txBody>
      </p:sp>
      <p:sp>
        <p:nvSpPr>
          <p:cNvPr id="14" name="Text 12"/>
          <p:cNvSpPr/>
          <p:nvPr/>
        </p:nvSpPr>
        <p:spPr>
          <a:xfrm>
            <a:off x="3154680" y="3849624"/>
            <a:ext cx="5303520" cy="713232"/>
          </a:xfrm>
          <a:prstGeom prst="rect">
            <a:avLst/>
          </a:prstGeom>
          <a:noFill/>
          <a:ln/>
        </p:spPr>
        <p:txBody>
          <a:bodyPr wrap="square" rtlCol="0" anchor="ctr"/>
          <a:lstStyle/>
          <a:p>
            <a:pPr indent="0" marL="0">
              <a:buNone/>
            </a:pPr>
            <a:r>
              <a:rPr lang="en-US" sz="880" dirty="0">
                <a:solidFill>
                  <a:srgbClr val="14181F"/>
                </a:solidFill>
                <a:latin typeface="Calibri" pitchFamily="34" charset="0"/>
                <a:ea typeface="Calibri" pitchFamily="34" charset="-122"/>
                <a:cs typeface="Calibri" pitchFamily="34" charset="-120"/>
              </a:rPr>
              <a:t>The federation built the principles (Workers First, Oct. 15, 2025). Still missing at the national level: a bargaining campaign, contract language at scale, a coalition with the community groups. In April 2026 individual leaders stood with a Senate moratorium call; the federation has not — yet. Converting a public movement into contract language is precisely what a federation is for, and no other body can do it.</a:t>
            </a:r>
            <a:endParaRPr lang="en-US" sz="880" dirty="0"/>
          </a:p>
        </p:txBody>
      </p:sp>
      <p:sp>
        <p:nvSpPr>
          <p:cNvPr id="15" name="Shape 13"/>
          <p:cNvSpPr/>
          <p:nvPr/>
        </p:nvSpPr>
        <p:spPr>
          <a:xfrm>
            <a:off x="548640" y="4654296"/>
            <a:ext cx="1051560" cy="20117"/>
          </a:xfrm>
          <a:prstGeom prst="rect">
            <a:avLst/>
          </a:prstGeom>
          <a:solidFill>
            <a:srgbClr val="E3A80D"/>
          </a:solidFill>
          <a:ln/>
        </p:spPr>
      </p:sp>
      <p:sp>
        <p:nvSpPr>
          <p:cNvPr id="16" name="Text 14"/>
          <p:cNvSpPr/>
          <p:nvPr/>
        </p:nvSpPr>
        <p:spPr>
          <a:xfrm>
            <a:off x="548640" y="4718304"/>
            <a:ext cx="8046720" cy="384048"/>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public built the movement; Rome is speaking; the institution built to organize is not yet in it. What can be asked of it — and of the church — comes first, because both asks are within reach.</a:t>
            </a:r>
            <a:endParaRPr lang="en-US" sz="850" dirty="0"/>
          </a:p>
        </p:txBody>
      </p:sp>
      <p:sp>
        <p:nvSpPr>
          <p:cNvPr id="17" name="TextBox 16"/>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8046720" cy="502920"/>
          </a:xfrm>
          <a:prstGeom prst="rect">
            <a:avLst/>
          </a:prstGeom>
          <a:noFill/>
          <a:ln/>
        </p:spPr>
        <p:txBody>
          <a:bodyPr wrap="square" rtlCol="0" anchor="ctr"/>
          <a:lstStyle/>
          <a:p>
            <a:pPr indent="0" marL="0">
              <a:buNone/>
            </a:pPr>
            <a:r>
              <a:rPr lang="en-US" sz="2100" b="1" dirty="0">
                <a:solidFill>
                  <a:srgbClr val="14181F"/>
                </a:solidFill>
                <a:latin typeface="Cambria" pitchFamily="34" charset="0"/>
                <a:ea typeface="Cambria" pitchFamily="34" charset="-122"/>
                <a:cs typeface="Cambria" pitchFamily="34" charset="-120"/>
              </a:rPr>
              <a:t>A broad, cross-partisan majority already exists. Here is what it looks like.</a:t>
            </a:r>
            <a:endParaRPr lang="en-US" sz="2100" dirty="0"/>
          </a:p>
        </p:txBody>
      </p:sp>
      <p:sp>
        <p:nvSpPr>
          <p:cNvPr id="3" name="Shape 1"/>
          <p:cNvSpPr/>
          <p:nvPr/>
        </p:nvSpPr>
        <p:spPr>
          <a:xfrm>
            <a:off x="548640" y="987552"/>
            <a:ext cx="8046720" cy="548640"/>
          </a:xfrm>
          <a:prstGeom prst="roundRect">
            <a:avLst>
              <a:gd name="adj" fmla="val 8333"/>
            </a:avLst>
          </a:prstGeom>
          <a:solidFill>
            <a:srgbClr val="F0F4FB"/>
          </a:solidFill>
          <a:ln/>
        </p:spPr>
      </p:sp>
      <p:sp>
        <p:nvSpPr>
          <p:cNvPr id="4" name="Text 2"/>
          <p:cNvSpPr/>
          <p:nvPr/>
        </p:nvSpPr>
        <p:spPr>
          <a:xfrm>
            <a:off x="713232" y="1014984"/>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71% · every region · every line</a:t>
            </a:r>
            <a:endParaRPr lang="en-US" sz="1100" dirty="0"/>
          </a:p>
        </p:txBody>
      </p:sp>
      <p:sp>
        <p:nvSpPr>
          <p:cNvPr id="5" name="Text 3"/>
          <p:cNvSpPr/>
          <p:nvPr/>
        </p:nvSpPr>
        <p:spPr>
          <a:xfrm>
            <a:off x="3090672" y="1014984"/>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71% of U.S. adults oppose an AI data center in their own community (Gallup, May 2026) — and the crosstabs hold everywhere: Midwest 76%, South 75%, East 68%, West 63%; majorities of Democrats, independents, and Republicans; no meaningful splits by age, race, education, income, or urbanicity. Women strongly opposed: 55%, vs. 43% of men.</a:t>
            </a:r>
            <a:endParaRPr lang="en-US" sz="820" dirty="0"/>
          </a:p>
        </p:txBody>
      </p:sp>
      <p:sp>
        <p:nvSpPr>
          <p:cNvPr id="6" name="Shape 4"/>
          <p:cNvSpPr/>
          <p:nvPr/>
        </p:nvSpPr>
        <p:spPr>
          <a:xfrm>
            <a:off x="548640" y="1609344"/>
            <a:ext cx="8046720" cy="548640"/>
          </a:xfrm>
          <a:prstGeom prst="roundRect">
            <a:avLst>
              <a:gd name="adj" fmla="val 8333"/>
            </a:avLst>
          </a:prstGeom>
          <a:solidFill>
            <a:srgbClr val="FFF3D6"/>
          </a:solidFill>
          <a:ln/>
        </p:spPr>
      </p:sp>
      <p:sp>
        <p:nvSpPr>
          <p:cNvPr id="7" name="Text 5"/>
          <p:cNvSpPr/>
          <p:nvPr/>
        </p:nvSpPr>
        <p:spPr>
          <a:xfrm>
            <a:off x="713232" y="1636776"/>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50 / 51 · 60%</a:t>
            </a:r>
            <a:endParaRPr lang="en-US" sz="1100" dirty="0"/>
          </a:p>
        </p:txBody>
      </p:sp>
      <p:sp>
        <p:nvSpPr>
          <p:cNvPr id="8" name="Text 6"/>
          <p:cNvSpPr/>
          <p:nvPr/>
        </p:nvSpPr>
        <p:spPr>
          <a:xfrm>
            <a:off x="3090672" y="1636776"/>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Republicans and Democrats are statistically tied on being “more concerned than excited” about AI — 50% vs. 51% (Pew, Nov. 2025). And 60% of Americans are uncomfortable with their own provider relying on AI (Pew, 2023) — the bridge from the zoning board to this sector.</a:t>
            </a:r>
            <a:endParaRPr lang="en-US" sz="820" dirty="0"/>
          </a:p>
        </p:txBody>
      </p:sp>
      <p:sp>
        <p:nvSpPr>
          <p:cNvPr id="9" name="Shape 7"/>
          <p:cNvSpPr/>
          <p:nvPr/>
        </p:nvSpPr>
        <p:spPr>
          <a:xfrm>
            <a:off x="548640" y="2231136"/>
            <a:ext cx="8046720" cy="548640"/>
          </a:xfrm>
          <a:prstGeom prst="roundRect">
            <a:avLst>
              <a:gd name="adj" fmla="val 8333"/>
            </a:avLst>
          </a:prstGeom>
          <a:solidFill>
            <a:srgbClr val="F0F4FB"/>
          </a:solidFill>
          <a:ln/>
        </p:spPr>
      </p:sp>
      <p:sp>
        <p:nvSpPr>
          <p:cNvPr id="10" name="Text 8"/>
          <p:cNvSpPr/>
          <p:nvPr/>
        </p:nvSpPr>
        <p:spPr>
          <a:xfrm>
            <a:off x="713232" y="2258568"/>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68% · 20+ years · 78%</a:t>
            </a:r>
            <a:endParaRPr lang="en-US" sz="1100" dirty="0"/>
          </a:p>
        </p:txBody>
      </p:sp>
      <p:sp>
        <p:nvSpPr>
          <p:cNvPr id="11" name="Text 9"/>
          <p:cNvSpPr/>
          <p:nvPr/>
        </p:nvSpPr>
        <p:spPr>
          <a:xfrm>
            <a:off x="3090672" y="2258568"/>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Union favorability near a six-decade high — 68%, 72% under 35 (Gallup, Aug. 2025); nursing the most-trusted profession for over two decades running (Gallup honesty &amp; ethics); 78% of U.S. Catholics view the pope favorably (Pew, June 2026). The messengers are already trusted.</a:t>
            </a:r>
            <a:endParaRPr lang="en-US" sz="820" dirty="0"/>
          </a:p>
        </p:txBody>
      </p:sp>
      <p:sp>
        <p:nvSpPr>
          <p:cNvPr id="12" name="Shape 10"/>
          <p:cNvSpPr/>
          <p:nvPr/>
        </p:nvSpPr>
        <p:spPr>
          <a:xfrm>
            <a:off x="548640" y="2852928"/>
            <a:ext cx="8046720" cy="548640"/>
          </a:xfrm>
          <a:prstGeom prst="roundRect">
            <a:avLst>
              <a:gd name="adj" fmla="val 8333"/>
            </a:avLst>
          </a:prstGeom>
          <a:solidFill>
            <a:srgbClr val="FFF3D6"/>
          </a:solidFill>
          <a:ln/>
        </p:spPr>
      </p:sp>
      <p:sp>
        <p:nvSpPr>
          <p:cNvPr id="13" name="Text 11"/>
          <p:cNvSpPr/>
          <p:nvPr/>
        </p:nvSpPr>
        <p:spPr>
          <a:xfrm>
            <a:off x="713232" y="2880360"/>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Six red-state ballots</a:t>
            </a:r>
            <a:endParaRPr lang="en-US" sz="1100" dirty="0"/>
          </a:p>
        </p:txBody>
      </p:sp>
      <p:sp>
        <p:nvSpPr>
          <p:cNvPr id="14" name="Text 12"/>
          <p:cNvSpPr/>
          <p:nvPr/>
        </p:nvSpPr>
        <p:spPr>
          <a:xfrm>
            <a:off x="3090672" y="2880360"/>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Medicaid expansion approved by voters in Idaho, Nebraska, and Utah (2018), Missouri and Oklahoma (2020), and South Dakota (2022) — certified health-care majorities enacting what their institutions had declined to deliver.</a:t>
            </a:r>
            <a:endParaRPr lang="en-US" sz="820" dirty="0"/>
          </a:p>
        </p:txBody>
      </p:sp>
      <p:sp>
        <p:nvSpPr>
          <p:cNvPr id="15" name="Shape 13"/>
          <p:cNvSpPr/>
          <p:nvPr/>
        </p:nvSpPr>
        <p:spPr>
          <a:xfrm>
            <a:off x="548640" y="3474720"/>
            <a:ext cx="8046720" cy="548640"/>
          </a:xfrm>
          <a:prstGeom prst="roundRect">
            <a:avLst>
              <a:gd name="adj" fmla="val 8333"/>
            </a:avLst>
          </a:prstGeom>
          <a:solidFill>
            <a:srgbClr val="F0F4FB"/>
          </a:solidFill>
          <a:ln/>
        </p:spPr>
      </p:sp>
      <p:sp>
        <p:nvSpPr>
          <p:cNvPr id="16" name="Text 14"/>
          <p:cNvSpPr/>
          <p:nvPr/>
        </p:nvSpPr>
        <p:spPr>
          <a:xfrm>
            <a:off x="713232" y="3502152"/>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Seats lost</a:t>
            </a:r>
            <a:endParaRPr lang="en-US" sz="1100" dirty="0"/>
          </a:p>
        </p:txBody>
      </p:sp>
      <p:sp>
        <p:nvSpPr>
          <p:cNvPr id="17" name="Text 15"/>
          <p:cNvSpPr/>
          <p:nvPr/>
        </p:nvSpPr>
        <p:spPr>
          <a:xfrm>
            <a:off x="3090672" y="3502152"/>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Officials are losing seats over data centers; in Warrenton, Virginia, every council member who backed the project lost re-election (Data Center Watch; Time, June 18, 2026). Polls claim majorities; election results prove them.</a:t>
            </a:r>
            <a:endParaRPr lang="en-US" sz="820" dirty="0"/>
          </a:p>
        </p:txBody>
      </p:sp>
      <p:sp>
        <p:nvSpPr>
          <p:cNvPr id="18" name="Shape 16"/>
          <p:cNvSpPr/>
          <p:nvPr/>
        </p:nvSpPr>
        <p:spPr>
          <a:xfrm>
            <a:off x="548640" y="4096512"/>
            <a:ext cx="8046720" cy="548640"/>
          </a:xfrm>
          <a:prstGeom prst="roundRect">
            <a:avLst>
              <a:gd name="adj" fmla="val 8333"/>
            </a:avLst>
          </a:prstGeom>
          <a:solidFill>
            <a:srgbClr val="FFF3D6"/>
          </a:solidFill>
          <a:ln/>
        </p:spPr>
      </p:sp>
      <p:sp>
        <p:nvSpPr>
          <p:cNvPr id="19" name="Text 17"/>
          <p:cNvSpPr/>
          <p:nvPr/>
        </p:nvSpPr>
        <p:spPr>
          <a:xfrm>
            <a:off x="713232" y="4123944"/>
            <a:ext cx="2286000" cy="493776"/>
          </a:xfrm>
          <a:prstGeom prst="rect">
            <a:avLst/>
          </a:prstGeom>
          <a:noFill/>
          <a:ln/>
        </p:spPr>
        <p:txBody>
          <a:bodyPr wrap="square" rtlCol="0" anchor="ctr"/>
          <a:lstStyle/>
          <a:p>
            <a:pPr indent="0" marL="0">
              <a:buNone/>
            </a:pPr>
            <a:r>
              <a:rPr lang="en-US" sz="1100" b="1" dirty="0">
                <a:solidFill>
                  <a:srgbClr val="1B3A6B"/>
                </a:solidFill>
                <a:latin typeface="Cambria" pitchFamily="34" charset="0"/>
                <a:ea typeface="Cambria" pitchFamily="34" charset="-122"/>
                <a:cs typeface="Cambria" pitchFamily="34" charset="-120"/>
              </a:rPr>
              <a:t>68% · ~10 million</a:t>
            </a:r>
            <a:endParaRPr lang="en-US" sz="1100" dirty="0"/>
          </a:p>
        </p:txBody>
      </p:sp>
      <p:sp>
        <p:nvSpPr>
          <p:cNvPr id="20" name="Text 18"/>
          <p:cNvSpPr/>
          <p:nvPr/>
        </p:nvSpPr>
        <p:spPr>
          <a:xfrm>
            <a:off x="3090672" y="4123944"/>
            <a:ext cx="5394960" cy="493776"/>
          </a:xfrm>
          <a:prstGeom prst="rect">
            <a:avLst/>
          </a:prstGeom>
          <a:noFill/>
          <a:ln/>
        </p:spPr>
        <p:txBody>
          <a:bodyPr wrap="square" rtlCol="0" anchor="ctr"/>
          <a:lstStyle/>
          <a:p>
            <a:pPr indent="0" marL="0">
              <a:buNone/>
            </a:pPr>
            <a:r>
              <a:rPr lang="en-US" sz="820" dirty="0">
                <a:solidFill>
                  <a:srgbClr val="14181F"/>
                </a:solidFill>
                <a:latin typeface="Calibri" pitchFamily="34" charset="0"/>
                <a:ea typeface="Calibri" pitchFamily="34" charset="-122"/>
                <a:cs typeface="Calibri" pitchFamily="34" charset="-120"/>
              </a:rPr>
              <a:t>68% of Americans agree “we are in real danger of losing important democratic rights and freedoms” (PRRI, May 2026, n=5,469) — and roughly 10 million more women than men are registered to vote (CAWP; Census).</a:t>
            </a:r>
            <a:endParaRPr lang="en-US" sz="820" dirty="0"/>
          </a:p>
        </p:txBody>
      </p:sp>
      <p:sp>
        <p:nvSpPr>
          <p:cNvPr id="21" name="Shape 19"/>
          <p:cNvSpPr/>
          <p:nvPr/>
        </p:nvSpPr>
        <p:spPr>
          <a:xfrm>
            <a:off x="548640" y="4709160"/>
            <a:ext cx="1051560" cy="20117"/>
          </a:xfrm>
          <a:prstGeom prst="rect">
            <a:avLst/>
          </a:prstGeom>
          <a:solidFill>
            <a:srgbClr val="E3A80D"/>
          </a:solidFill>
          <a:ln/>
        </p:spPr>
      </p:sp>
      <p:sp>
        <p:nvSpPr>
          <p:cNvPr id="22" name="Text 20"/>
          <p:cNvSpPr/>
          <p:nvPr/>
        </p:nvSpPr>
        <p:spPr>
          <a:xfrm>
            <a:off x="548640" y="4773168"/>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These are receipts, not a guarantee — majorities suggest what can work; they do not settle it. And these are several distinct majorities — by place, by party, by gender — pointing one direction: the coalition is not waiting to be built. It is waiting to be convened.</a:t>
            </a:r>
            <a:endParaRPr lang="en-US" sz="850" dirty="0"/>
          </a:p>
        </p:txBody>
      </p:sp>
      <p:sp>
        <p:nvSpPr>
          <p:cNvPr id="23" name="TextBox 22"/>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3A80D"/>
          </a:solidFill>
          <a:ln/>
        </p:spPr>
      </p:sp>
      <p:sp>
        <p:nvSpPr>
          <p:cNvPr id="3" name="Text 1"/>
          <p:cNvSpPr/>
          <p:nvPr/>
        </p:nvSpPr>
        <p:spPr>
          <a:xfrm>
            <a:off x="548640" y="320040"/>
            <a:ext cx="8046720" cy="566928"/>
          </a:xfrm>
          <a:prstGeom prst="rect">
            <a:avLst/>
          </a:prstGeom>
          <a:noFill/>
          <a:ln/>
        </p:spPr>
        <p:txBody>
          <a:bodyPr wrap="square" rtlCol="0" anchor="ctr"/>
          <a:lstStyle/>
          <a:p>
            <a:pPr indent="0" marL="0">
              <a:buNone/>
            </a:pPr>
            <a:r>
              <a:rPr lang="en-US" sz="3200" b="1" dirty="0">
                <a:solidFill>
                  <a:srgbClr val="14181F"/>
                </a:solidFill>
                <a:latin typeface="Cambria" pitchFamily="34" charset="0"/>
                <a:ea typeface="Cambria" pitchFamily="34" charset="-122"/>
                <a:cs typeface="Cambria" pitchFamily="34" charset="-120"/>
              </a:rPr>
              <a:t>What is being asked</a:t>
            </a:r>
            <a:endParaRPr lang="en-US" sz="3200" dirty="0"/>
          </a:p>
        </p:txBody>
      </p:sp>
      <p:sp>
        <p:nvSpPr>
          <p:cNvPr id="4" name="Shape 2"/>
          <p:cNvSpPr/>
          <p:nvPr/>
        </p:nvSpPr>
        <p:spPr>
          <a:xfrm>
            <a:off x="548640" y="1024128"/>
            <a:ext cx="8046720" cy="1298448"/>
          </a:xfrm>
          <a:prstGeom prst="roundRect">
            <a:avLst>
              <a:gd name="adj" fmla="val 4930"/>
            </a:avLst>
          </a:prstGeom>
          <a:solidFill>
            <a:srgbClr val="1B3A6B"/>
          </a:solidFill>
          <a:ln/>
          <a:effectLst>
            <a:outerShdw sx="100000" sy="100000" kx="0" ky="0" algn="bl" rotWithShape="0" blurRad="76200" dist="25400" dir="2700000">
              <a:srgbClr val="000000">
                <a:alpha val="18000"/>
              </a:srgbClr>
            </a:outerShdw>
          </a:effectLst>
        </p:spPr>
      </p:sp>
      <p:sp>
        <p:nvSpPr>
          <p:cNvPr id="5" name="Shape 3"/>
          <p:cNvSpPr/>
          <p:nvPr/>
        </p:nvSpPr>
        <p:spPr>
          <a:xfrm>
            <a:off x="548640" y="1024128"/>
            <a:ext cx="128016" cy="1298448"/>
          </a:xfrm>
          <a:prstGeom prst="rect">
            <a:avLst/>
          </a:prstGeom>
          <a:solidFill>
            <a:srgbClr val="E3A80D"/>
          </a:solidFill>
          <a:ln/>
        </p:spPr>
      </p:sp>
      <p:sp>
        <p:nvSpPr>
          <p:cNvPr id="6" name="Text 4"/>
          <p:cNvSpPr/>
          <p:nvPr/>
        </p:nvSpPr>
        <p:spPr>
          <a:xfrm>
            <a:off x="868680" y="1133856"/>
            <a:ext cx="7498080" cy="1078992"/>
          </a:xfrm>
          <a:prstGeom prst="rect">
            <a:avLst/>
          </a:prstGeom>
          <a:noFill/>
          <a:ln/>
        </p:spPr>
        <p:txBody>
          <a:bodyPr wrap="square" rtlCol="0" anchor="ctr"/>
          <a:lstStyle/>
          <a:p>
            <a:pPr indent="0" marL="0">
              <a:buNone/>
            </a:pPr>
            <a:r>
              <a:rPr lang="en-US" sz="1250" b="1" dirty="0">
                <a:solidFill>
                  <a:srgbClr val="F5C842"/>
                </a:solidFill>
                <a:latin typeface="Cambria" pitchFamily="34" charset="0"/>
                <a:ea typeface="Cambria" pitchFamily="34" charset="-122"/>
                <a:cs typeface="Cambria" pitchFamily="34" charset="-120"/>
              </a:rPr>
              <a:t>OF ORGANIZED LABOR: </a:t>
            </a:r>
            <a:pPr indent="0" marL="0">
              <a:buNone/>
            </a:pPr>
            <a:r>
              <a:rPr lang="en-US" sz="1000" dirty="0">
                <a:solidFill>
                  <a:srgbClr val="FFFFFF"/>
                </a:solidFill>
                <a:latin typeface="Calibri" pitchFamily="34" charset="0"/>
                <a:ea typeface="Calibri" pitchFamily="34" charset="-122"/>
                <a:cs typeface="Calibri" pitchFamily="34" charset="-120"/>
              </a:rPr>
              <a:t>the building trades keep the construction — the 71% is bargaining power, not an indictment — and the federation adds two moves. First: adapt the AI article the Writers Guild bargained and ratified in 2023 — the only major U.S. contract that already governs AI — into major agreements as they open: health care first, where 1.5 million union members work, and every sector whose contracts come due after. Second: demand the books be opened on the data supply chain — in the trades’ own name, because with cancellations quadrupling, the jobs cannot be protected without seeing where the projects stand. Answered, the demand maps the choke points; refused, the refusal becomes the argument — the 1946 precedent is a few slides ahead.</a:t>
            </a:r>
            <a:endParaRPr lang="en-US" sz="1250" dirty="0"/>
          </a:p>
        </p:txBody>
      </p:sp>
      <p:sp>
        <p:nvSpPr>
          <p:cNvPr id="7" name="Shape 5"/>
          <p:cNvSpPr/>
          <p:nvPr/>
        </p:nvSpPr>
        <p:spPr>
          <a:xfrm>
            <a:off x="548640" y="2450592"/>
            <a:ext cx="8046720" cy="1298448"/>
          </a:xfrm>
          <a:prstGeom prst="roundRect">
            <a:avLst>
              <a:gd name="adj" fmla="val 4930"/>
            </a:avLst>
          </a:prstGeom>
          <a:solidFill>
            <a:srgbClr val="27508F"/>
          </a:solidFill>
          <a:ln/>
          <a:effectLst>
            <a:outerShdw sx="100000" sy="100000" kx="0" ky="0" algn="bl" rotWithShape="0" blurRad="76200" dist="25400" dir="2700000">
              <a:srgbClr val="000000">
                <a:alpha val="18000"/>
              </a:srgbClr>
            </a:outerShdw>
          </a:effectLst>
        </p:spPr>
      </p:sp>
      <p:sp>
        <p:nvSpPr>
          <p:cNvPr id="8" name="Shape 6"/>
          <p:cNvSpPr/>
          <p:nvPr/>
        </p:nvSpPr>
        <p:spPr>
          <a:xfrm>
            <a:off x="548640" y="2450592"/>
            <a:ext cx="128016" cy="1298448"/>
          </a:xfrm>
          <a:prstGeom prst="rect">
            <a:avLst/>
          </a:prstGeom>
          <a:solidFill>
            <a:srgbClr val="E3A80D"/>
          </a:solidFill>
          <a:ln/>
        </p:spPr>
      </p:sp>
      <p:sp>
        <p:nvSpPr>
          <p:cNvPr id="9" name="Text 7"/>
          <p:cNvSpPr/>
          <p:nvPr/>
        </p:nvSpPr>
        <p:spPr>
          <a:xfrm>
            <a:off x="868680" y="2560320"/>
            <a:ext cx="7498080" cy="1078992"/>
          </a:xfrm>
          <a:prstGeom prst="rect">
            <a:avLst/>
          </a:prstGeom>
          <a:noFill/>
          <a:ln/>
        </p:spPr>
        <p:txBody>
          <a:bodyPr wrap="square" rtlCol="0" anchor="ctr"/>
          <a:lstStyle/>
          <a:p>
            <a:pPr indent="0" marL="0">
              <a:buNone/>
            </a:pPr>
            <a:r>
              <a:rPr lang="en-US" sz="1250" b="1" dirty="0">
                <a:solidFill>
                  <a:srgbClr val="F5C842"/>
                </a:solidFill>
                <a:latin typeface="Cambria" pitchFamily="34" charset="0"/>
                <a:ea typeface="Cambria" pitchFamily="34" charset="-122"/>
                <a:cs typeface="Cambria" pitchFamily="34" charset="-120"/>
              </a:rPr>
              <a:t>OF THE CATHOLIC CHURCH: </a:t>
            </a:r>
            <a:pPr indent="0" marL="0">
              <a:buNone/>
            </a:pPr>
            <a:r>
              <a:rPr lang="en-US" sz="1060" dirty="0">
                <a:solidFill>
                  <a:srgbClr val="FFFFFF"/>
                </a:solidFill>
                <a:latin typeface="Calibri" pitchFamily="34" charset="0"/>
                <a:ea typeface="Calibri" pitchFamily="34" charset="-122"/>
                <a:cs typeface="Calibri" pitchFamily="34" charset="-120"/>
              </a:rPr>
              <a:t>change how the Church stands toward the women who staff its ministry. When a clinician provides emergency care to a pregnant patient — care the directives’ own Directive 47 already provides for, retained in the November 2025 edition — the Church backs the clinician. When the three-quarters-women workforce organizes, the Church recognizes it — as its own 1999 principles already say. And where women are being burdened in public, the registration desk included, the Church says so out loud, as it already does for migrants and machines. All of it extends the Church’s own texts — none of it adopts its critics’: each ask runs on instruments the conference used within the past year, and which one, in what order, is the Church’s to choose.</a:t>
            </a:r>
            <a:endParaRPr lang="en-US" sz="1250" dirty="0"/>
          </a:p>
        </p:txBody>
      </p:sp>
      <p:sp>
        <p:nvSpPr>
          <p:cNvPr id="10" name="Text 8"/>
          <p:cNvSpPr/>
          <p:nvPr/>
        </p:nvSpPr>
        <p:spPr>
          <a:xfrm>
            <a:off x="548640" y="3913632"/>
            <a:ext cx="8046720" cy="73152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And what is not asked: </a:t>
            </a:r>
            <a:pPr indent="0" marL="0">
              <a:buNone/>
            </a:pPr>
            <a:r>
              <a:rPr lang="en-US" sz="1130" dirty="0">
                <a:solidFill>
                  <a:srgbClr val="000000"/>
                </a:solidFill>
                <a:latin typeface="Calibri" pitchFamily="34" charset="0"/>
                <a:ea typeface="Calibri" pitchFamily="34" charset="-122"/>
                <a:cs typeface="Calibri" pitchFamily="34" charset="-120"/>
              </a:rPr>
              <a:t>the building trades are not asked to stop building, to strike the campuses, or to burn their own work as fuel for someone else’s fight; the Church is not asked to become a party, or to move faster than Rome already is. Asks outside an institution’s reach are refused by default — these two are built from machinery each already owns.</a:t>
            </a:r>
            <a:endParaRPr lang="en-US" sz="1200" dirty="0"/>
          </a:p>
        </p:txBody>
      </p:sp>
      <p:sp>
        <p:nvSpPr>
          <p:cNvPr id="11" name="Shape 9"/>
          <p:cNvSpPr/>
          <p:nvPr/>
        </p:nvSpPr>
        <p:spPr>
          <a:xfrm>
            <a:off x="548640" y="4617720"/>
            <a:ext cx="1051560" cy="20117"/>
          </a:xfrm>
          <a:prstGeom prst="rect">
            <a:avLst/>
          </a:prstGeom>
          <a:solidFill>
            <a:srgbClr val="E3A80D"/>
          </a:solidFill>
          <a:ln/>
        </p:spPr>
      </p:sp>
      <p:sp>
        <p:nvSpPr>
          <p:cNvPr id="12" name="Text 10"/>
          <p:cNvSpPr/>
          <p:nvPr/>
        </p:nvSpPr>
        <p:spPr>
          <a:xfrm>
            <a:off x="548640" y="4681728"/>
            <a:ext cx="8046720" cy="347472"/>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Both asks run on machinery each institution already owns. The rest of this document is the evidence for why these two, and why now.</a:t>
            </a:r>
            <a:endParaRPr lang="en-US" sz="850" dirty="0"/>
          </a:p>
        </p:txBody>
      </p:sp>
      <p:sp>
        <p:nvSpPr>
          <p:cNvPr id="13" name="TextBox 12"/>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600" b="1" dirty="0">
                <a:solidFill>
                  <a:srgbClr val="14181F"/>
                </a:solidFill>
                <a:latin typeface="Cambria" pitchFamily="34" charset="0"/>
                <a:ea typeface="Cambria" pitchFamily="34" charset="-122"/>
                <a:cs typeface="Cambria" pitchFamily="34" charset="-120"/>
              </a:rPr>
              <a:t>Why these asks: start with the largest sector</a:t>
            </a:r>
            <a:endParaRPr lang="en-US" sz="2600" dirty="0"/>
          </a:p>
        </p:txBody>
      </p:sp>
      <p:sp>
        <p:nvSpPr>
          <p:cNvPr id="3" name="Shape 1"/>
          <p:cNvSpPr/>
          <p:nvPr/>
        </p:nvSpPr>
        <p:spPr>
          <a:xfrm>
            <a:off x="548640" y="1188720"/>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4" name="Text 2"/>
          <p:cNvSpPr/>
          <p:nvPr/>
        </p:nvSpPr>
        <p:spPr>
          <a:xfrm>
            <a:off x="749808" y="1261872"/>
            <a:ext cx="2651760" cy="914400"/>
          </a:xfrm>
          <a:prstGeom prst="rect">
            <a:avLst/>
          </a:prstGeom>
          <a:noFill/>
          <a:ln/>
        </p:spPr>
        <p:txBody>
          <a:bodyPr wrap="square" rtlCol="0" anchor="ctr"/>
          <a:lstStyle/>
          <a:p>
            <a:pPr indent="0" marL="0">
              <a:buNone/>
            </a:pPr>
            <a:r>
              <a:rPr lang="en-US" sz="1700" b="1" dirty="0">
                <a:solidFill>
                  <a:srgbClr val="1B3A6B"/>
                </a:solidFill>
                <a:latin typeface="Cambria" pitchFamily="34" charset="0"/>
                <a:ea typeface="Cambria" pitchFamily="34" charset="-122"/>
                <a:cs typeface="Cambria" pitchFamily="34" charset="-120"/>
              </a:rPr>
              <a:t>$5.3 trillion</a:t>
            </a:r>
            <a:endParaRPr lang="en-US" sz="1700" dirty="0"/>
          </a:p>
        </p:txBody>
      </p:sp>
      <p:sp>
        <p:nvSpPr>
          <p:cNvPr id="5" name="Text 3"/>
          <p:cNvSpPr/>
          <p:nvPr/>
        </p:nvSpPr>
        <p:spPr>
          <a:xfrm>
            <a:off x="3474720" y="1261872"/>
            <a:ext cx="493776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Health care spending in 2024 — 18.0% of GDP, $15,474 per person (CMS). Health care and social assistance is the largest employment sector in the United States (BLS).</a:t>
            </a:r>
            <a:endParaRPr lang="en-US" sz="1030" dirty="0"/>
          </a:p>
        </p:txBody>
      </p:sp>
      <p:sp>
        <p:nvSpPr>
          <p:cNvPr id="6" name="Shape 4"/>
          <p:cNvSpPr/>
          <p:nvPr/>
        </p:nvSpPr>
        <p:spPr>
          <a:xfrm>
            <a:off x="548640" y="2359152"/>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7" name="Text 5"/>
          <p:cNvSpPr/>
          <p:nvPr/>
        </p:nvSpPr>
        <p:spPr>
          <a:xfrm>
            <a:off x="749808" y="2432304"/>
            <a:ext cx="2651760" cy="914400"/>
          </a:xfrm>
          <a:prstGeom prst="rect">
            <a:avLst/>
          </a:prstGeom>
          <a:noFill/>
          <a:ln/>
        </p:spPr>
        <p:txBody>
          <a:bodyPr wrap="square" rtlCol="0" anchor="ctr"/>
          <a:lstStyle/>
          <a:p>
            <a:pPr indent="0" marL="0">
              <a:buNone/>
            </a:pPr>
            <a:r>
              <a:rPr lang="en-US" sz="1700" b="1" dirty="0">
                <a:solidFill>
                  <a:srgbClr val="1B3A6B"/>
                </a:solidFill>
                <a:latin typeface="Cambria" pitchFamily="34" charset="0"/>
                <a:ea typeface="Cambria" pitchFamily="34" charset="-122"/>
                <a:cs typeface="Cambria" pitchFamily="34" charset="-120"/>
              </a:rPr>
              <a:t>1 in 3</a:t>
            </a:r>
            <a:endParaRPr lang="en-US" sz="1700" dirty="0"/>
          </a:p>
        </p:txBody>
      </p:sp>
      <p:sp>
        <p:nvSpPr>
          <p:cNvPr id="8" name="Text 6"/>
          <p:cNvSpPr/>
          <p:nvPr/>
        </p:nvSpPr>
        <p:spPr>
          <a:xfrm>
            <a:off x="3474720" y="2432304"/>
            <a:ext cx="493776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Of all new American jobs projected through 2033, over one-third are in health care and social assistance — more than any other sector (BLS, 2023–33 projections).</a:t>
            </a:r>
            <a:endParaRPr lang="en-US" sz="1030" dirty="0"/>
          </a:p>
        </p:txBody>
      </p:sp>
      <p:sp>
        <p:nvSpPr>
          <p:cNvPr id="9" name="Shape 7"/>
          <p:cNvSpPr/>
          <p:nvPr/>
        </p:nvSpPr>
        <p:spPr>
          <a:xfrm>
            <a:off x="548640" y="3529584"/>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10" name="Text 8"/>
          <p:cNvSpPr/>
          <p:nvPr/>
        </p:nvSpPr>
        <p:spPr>
          <a:xfrm>
            <a:off x="749808" y="3602736"/>
            <a:ext cx="2651760" cy="914400"/>
          </a:xfrm>
          <a:prstGeom prst="rect">
            <a:avLst/>
          </a:prstGeom>
          <a:noFill/>
          <a:ln/>
        </p:spPr>
        <p:txBody>
          <a:bodyPr wrap="square" rtlCol="0" anchor="ctr"/>
          <a:lstStyle/>
          <a:p>
            <a:pPr indent="0" marL="0">
              <a:buNone/>
            </a:pPr>
            <a:r>
              <a:rPr lang="en-US" sz="1700" b="1" dirty="0">
                <a:solidFill>
                  <a:srgbClr val="1B3A6B"/>
                </a:solidFill>
                <a:latin typeface="Cambria" pitchFamily="34" charset="0"/>
                <a:ea typeface="Cambria" pitchFamily="34" charset="-122"/>
                <a:cs typeface="Cambria" pitchFamily="34" charset="-120"/>
              </a:rPr>
              <a:t>The largest job in America</a:t>
            </a:r>
            <a:endParaRPr lang="en-US" sz="1700" dirty="0"/>
          </a:p>
        </p:txBody>
      </p:sp>
      <p:sp>
        <p:nvSpPr>
          <p:cNvPr id="11" name="Text 9"/>
          <p:cNvSpPr/>
          <p:nvPr/>
        </p:nvSpPr>
        <p:spPr>
          <a:xfrm>
            <a:off x="3474720" y="3602736"/>
            <a:ext cx="493776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Home health and personal care aide — the single largest occupation in the economy, projected to add 820,500 more jobs by 2033. Median pay: $34,900, against a national median of $49,500 (BLS, 2024).</a:t>
            </a:r>
            <a:endParaRPr lang="en-US" sz="1030" dirty="0"/>
          </a:p>
        </p:txBody>
      </p:sp>
      <p:sp>
        <p:nvSpPr>
          <p:cNvPr id="12" name="Shape 10"/>
          <p:cNvSpPr/>
          <p:nvPr/>
        </p:nvSpPr>
        <p:spPr>
          <a:xfrm>
            <a:off x="548640" y="4617720"/>
            <a:ext cx="1051560" cy="20117"/>
          </a:xfrm>
          <a:prstGeom prst="rect">
            <a:avLst/>
          </a:prstGeom>
          <a:solidFill>
            <a:srgbClr val="E3A80D"/>
          </a:solidFill>
          <a:ln/>
        </p:spPr>
      </p:sp>
      <p:sp>
        <p:nvSpPr>
          <p:cNvPr id="13" name="Text 11"/>
          <p:cNvSpPr/>
          <p:nvPr/>
        </p:nvSpPr>
        <p:spPr>
          <a:xfrm>
            <a:off x="548640" y="4681728"/>
            <a:ext cx="8046720" cy="365760"/>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household squeeze is general — tariff bills, health care at $15,474 per person, a $1.15 trillion defense authorization — but it is tightest here, where the machines arrive first. Everything in this document happens inside this sector.</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500" b="1" dirty="0">
                <a:solidFill>
                  <a:srgbClr val="14181F"/>
                </a:solidFill>
                <a:latin typeface="Cambria" pitchFamily="34" charset="0"/>
                <a:ea typeface="Cambria" pitchFamily="34" charset="-122"/>
                <a:cs typeface="Cambria" pitchFamily="34" charset="-120"/>
              </a:rPr>
              <a:t>The women who run the floor do not run the house</a:t>
            </a:r>
            <a:endParaRPr lang="en-US" sz="2500" dirty="0"/>
          </a:p>
        </p:txBody>
      </p:sp>
      <p:sp>
        <p:nvSpPr>
          <p:cNvPr id="3" name="Shape 1"/>
          <p:cNvSpPr/>
          <p:nvPr/>
        </p:nvSpPr>
        <p:spPr>
          <a:xfrm>
            <a:off x="548640" y="1188720"/>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4" name="Text 2"/>
          <p:cNvSpPr/>
          <p:nvPr/>
        </p:nvSpPr>
        <p:spPr>
          <a:xfrm>
            <a:off x="749808" y="1261872"/>
            <a:ext cx="1554480" cy="914400"/>
          </a:xfrm>
          <a:prstGeom prst="rect">
            <a:avLst/>
          </a:prstGeom>
          <a:noFill/>
          <a:ln/>
        </p:spPr>
        <p:txBody>
          <a:bodyPr wrap="square" rtlCol="0" anchor="ctr"/>
          <a:lstStyle/>
          <a:p>
            <a:pPr indent="0" marL="0">
              <a:buNone/>
            </a:pPr>
            <a:r>
              <a:rPr lang="en-US" sz="2200" b="1" dirty="0">
                <a:solidFill>
                  <a:srgbClr val="1B3A6B"/>
                </a:solidFill>
                <a:latin typeface="Cambria" pitchFamily="34" charset="0"/>
                <a:ea typeface="Cambria" pitchFamily="34" charset="-122"/>
                <a:cs typeface="Cambria" pitchFamily="34" charset="-120"/>
              </a:rPr>
              <a:t>76%</a:t>
            </a:r>
            <a:endParaRPr lang="en-US" sz="2200" dirty="0"/>
          </a:p>
        </p:txBody>
      </p:sp>
      <p:sp>
        <p:nvSpPr>
          <p:cNvPr id="5" name="Text 3"/>
          <p:cNvSpPr/>
          <p:nvPr/>
        </p:nvSpPr>
        <p:spPr>
          <a:xfrm>
            <a:off x="2423160" y="1261872"/>
            <a:ext cx="598932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of all health care jobs are held by women — a share that has held nearly constant since 1980 (Census; U. Chicago). RNs: ~86% women (Census). Home health aides: 87%; personal care aides: 80% (BLS).</a:t>
            </a:r>
            <a:endParaRPr lang="en-US" sz="1030" dirty="0"/>
          </a:p>
        </p:txBody>
      </p:sp>
      <p:sp>
        <p:nvSpPr>
          <p:cNvPr id="6" name="Shape 4"/>
          <p:cNvSpPr/>
          <p:nvPr/>
        </p:nvSpPr>
        <p:spPr>
          <a:xfrm>
            <a:off x="548640" y="2359152"/>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7" name="Text 5"/>
          <p:cNvSpPr/>
          <p:nvPr/>
        </p:nvSpPr>
        <p:spPr>
          <a:xfrm>
            <a:off x="749808" y="2432304"/>
            <a:ext cx="1554480" cy="914400"/>
          </a:xfrm>
          <a:prstGeom prst="rect">
            <a:avLst/>
          </a:prstGeom>
          <a:noFill/>
          <a:ln/>
        </p:spPr>
        <p:txBody>
          <a:bodyPr wrap="square" rtlCol="0" anchor="ctr"/>
          <a:lstStyle/>
          <a:p>
            <a:pPr indent="0" marL="0">
              <a:buNone/>
            </a:pPr>
            <a:r>
              <a:rPr lang="en-US" sz="2200" b="1" dirty="0">
                <a:solidFill>
                  <a:srgbClr val="1B3A6B"/>
                </a:solidFill>
                <a:latin typeface="Cambria" pitchFamily="34" charset="0"/>
                <a:ea typeface="Cambria" pitchFamily="34" charset="-122"/>
                <a:cs typeface="Cambria" pitchFamily="34" charset="-120"/>
              </a:rPr>
              <a:t>15.3%</a:t>
            </a:r>
            <a:endParaRPr lang="en-US" sz="2200" dirty="0"/>
          </a:p>
        </p:txBody>
      </p:sp>
      <p:sp>
        <p:nvSpPr>
          <p:cNvPr id="8" name="Text 6"/>
          <p:cNvSpPr/>
          <p:nvPr/>
        </p:nvSpPr>
        <p:spPr>
          <a:xfrm>
            <a:off x="2423160" y="2432304"/>
            <a:ext cx="598932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of health-system chief executives — across all systems — are women (JAMA Network Open). The workforce is three-quarters women; the executive tier is not.</a:t>
            </a:r>
            <a:endParaRPr lang="en-US" sz="1030" dirty="0"/>
          </a:p>
        </p:txBody>
      </p:sp>
      <p:sp>
        <p:nvSpPr>
          <p:cNvPr id="9" name="Shape 7"/>
          <p:cNvSpPr/>
          <p:nvPr/>
        </p:nvSpPr>
        <p:spPr>
          <a:xfrm>
            <a:off x="548640" y="3529584"/>
            <a:ext cx="8046720" cy="1060704"/>
          </a:xfrm>
          <a:prstGeom prst="roundRect">
            <a:avLst>
              <a:gd name="adj" fmla="val 5172"/>
            </a:avLst>
          </a:prstGeom>
          <a:solidFill>
            <a:srgbClr val="FFF3D6"/>
          </a:solidFill>
          <a:ln/>
          <a:effectLst>
            <a:outerShdw sx="100000" sy="100000" kx="0" ky="0" algn="bl" rotWithShape="0" blurRad="63500" dist="25400" dir="2700000">
              <a:srgbClr val="000000">
                <a:alpha val="10000"/>
              </a:srgbClr>
            </a:outerShdw>
          </a:effectLst>
        </p:spPr>
      </p:sp>
      <p:sp>
        <p:nvSpPr>
          <p:cNvPr id="10" name="Text 8"/>
          <p:cNvSpPr/>
          <p:nvPr/>
        </p:nvSpPr>
        <p:spPr>
          <a:xfrm>
            <a:off x="749808" y="3602736"/>
            <a:ext cx="1554480" cy="914400"/>
          </a:xfrm>
          <a:prstGeom prst="rect">
            <a:avLst/>
          </a:prstGeom>
          <a:noFill/>
          <a:ln/>
        </p:spPr>
        <p:txBody>
          <a:bodyPr wrap="square" rtlCol="0" anchor="ctr"/>
          <a:lstStyle/>
          <a:p>
            <a:pPr indent="0" marL="0">
              <a:buNone/>
            </a:pPr>
            <a:r>
              <a:rPr lang="en-US" sz="2200" b="1" dirty="0">
                <a:solidFill>
                  <a:srgbClr val="1B3A6B"/>
                </a:solidFill>
                <a:latin typeface="Cambria" pitchFamily="34" charset="0"/>
                <a:ea typeface="Cambria" pitchFamily="34" charset="-122"/>
                <a:cs typeface="Cambria" pitchFamily="34" charset="-120"/>
              </a:rPr>
              <a:t>1869</a:t>
            </a:r>
            <a:endParaRPr lang="en-US" sz="2200" dirty="0"/>
          </a:p>
        </p:txBody>
      </p:sp>
      <p:sp>
        <p:nvSpPr>
          <p:cNvPr id="11" name="Text 9"/>
          <p:cNvSpPr/>
          <p:nvPr/>
        </p:nvSpPr>
        <p:spPr>
          <a:xfrm>
            <a:off x="2423160" y="3602736"/>
            <a:ext cx="5989320" cy="914400"/>
          </a:xfrm>
          <a:prstGeom prst="rect">
            <a:avLst/>
          </a:prstGeom>
          <a:noFill/>
          <a:ln/>
        </p:spPr>
        <p:txBody>
          <a:bodyPr wrap="square" rtlCol="0" anchor="ctr"/>
          <a:lstStyle/>
          <a:p>
            <a:pPr indent="0" marL="0">
              <a:buNone/>
            </a:pPr>
            <a:r>
              <a:rPr lang="en-US" sz="1030" dirty="0">
                <a:solidFill>
                  <a:srgbClr val="14181F"/>
                </a:solidFill>
                <a:latin typeface="Calibri" pitchFamily="34" charset="0"/>
                <a:ea typeface="Calibri" pitchFamily="34" charset="-122"/>
                <a:cs typeface="Calibri" pitchFamily="34" charset="-120"/>
              </a:rPr>
              <a:t>The systems themselves were built by women: CHRISTUS founded by the Sisters of Charity of the Incarnate Word (1869); Dignity Health’s lineage runs to the Sisters of Mercy. The founders’ successors now hold 15% of the corner offices.</a:t>
            </a:r>
            <a:endParaRPr lang="en-US" sz="1030" dirty="0"/>
          </a:p>
        </p:txBody>
      </p:sp>
      <p:sp>
        <p:nvSpPr>
          <p:cNvPr id="12" name="Shape 10"/>
          <p:cNvSpPr/>
          <p:nvPr/>
        </p:nvSpPr>
        <p:spPr>
          <a:xfrm>
            <a:off x="548640" y="4581144"/>
            <a:ext cx="1051560" cy="20117"/>
          </a:xfrm>
          <a:prstGeom prst="rect">
            <a:avLst/>
          </a:prstGeom>
          <a:solidFill>
            <a:srgbClr val="E3A80D"/>
          </a:solidFill>
          <a:ln/>
        </p:spPr>
      </p:sp>
      <p:sp>
        <p:nvSpPr>
          <p:cNvPr id="13" name="Text 11"/>
          <p:cNvSpPr/>
          <p:nvPr/>
        </p:nvSpPr>
        <p:spPr>
          <a:xfrm>
            <a:off x="548640" y="4645152"/>
            <a:ext cx="8046720" cy="402336"/>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Hold those numbers — and note the same tilt inside the institutions this document asks to move: women are 46% of union members but about a quarter of labor’s executive council, and none of the Church’s governing hierarchy. What happens to the 76% is the rest of this document.</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400" b="1" dirty="0">
                <a:solidFill>
                  <a:srgbClr val="14181F"/>
                </a:solidFill>
                <a:latin typeface="Cambria" pitchFamily="34" charset="0"/>
                <a:ea typeface="Cambria" pitchFamily="34" charset="-122"/>
                <a:cs typeface="Cambria" pitchFamily="34" charset="-120"/>
              </a:rPr>
              <a:t>The machines now help decide. No person has to answer.</a:t>
            </a:r>
            <a:endParaRPr lang="en-US" sz="2400" dirty="0"/>
          </a:p>
        </p:txBody>
      </p:sp>
      <p:sp>
        <p:nvSpPr>
          <p:cNvPr id="3" name="Shape 1"/>
          <p:cNvSpPr/>
          <p:nvPr/>
        </p:nvSpPr>
        <p:spPr>
          <a:xfrm>
            <a:off x="548640" y="1170432"/>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4" name="Shape 2"/>
          <p:cNvSpPr/>
          <p:nvPr/>
        </p:nvSpPr>
        <p:spPr>
          <a:xfrm>
            <a:off x="548640" y="1225296"/>
            <a:ext cx="54864" cy="1024128"/>
          </a:xfrm>
          <a:prstGeom prst="rect">
            <a:avLst/>
          </a:prstGeom>
          <a:solidFill>
            <a:srgbClr val="1B3A6B"/>
          </a:solidFill>
          <a:ln/>
        </p:spPr>
      </p:sp>
      <p:sp>
        <p:nvSpPr>
          <p:cNvPr id="5" name="Text 3"/>
          <p:cNvSpPr/>
          <p:nvPr/>
        </p:nvSpPr>
        <p:spPr>
          <a:xfrm>
            <a:off x="749808" y="1234440"/>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38% to 81% in three years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Physician use of AI more than doubled between 2023 and 2026 — from 38% to 81%, averaging 2.3 uses each (AMA survey, n=1,692, fielded Jan.–Feb. 2026). 85% of physicians say they want a say in how it is adopted. As of July 2026 the governance is a patchwork — FDA clears the devices, a 2024 CMS rule constrains Medicare Advantage algorithms, a transparency rule covers certified health IT — and no comprehensive federal law assigns an accountable human for AI clinical and coverage decisions. The devices are cleared; the decisions are not governed.</a:t>
            </a:r>
            <a:endParaRPr lang="en-US" sz="1200" dirty="0"/>
          </a:p>
        </p:txBody>
      </p:sp>
      <p:sp>
        <p:nvSpPr>
          <p:cNvPr id="6" name="Shape 4"/>
          <p:cNvSpPr/>
          <p:nvPr/>
        </p:nvSpPr>
        <p:spPr>
          <a:xfrm>
            <a:off x="548640" y="2414016"/>
            <a:ext cx="8046720" cy="1133856"/>
          </a:xfrm>
          <a:prstGeom prst="roundRect">
            <a:avLst>
              <a:gd name="adj" fmla="val 4839"/>
            </a:avLst>
          </a:prstGeom>
          <a:solidFill>
            <a:srgbClr val="FFF3D6"/>
          </a:solidFill>
          <a:ln/>
          <a:effectLst>
            <a:outerShdw sx="100000" sy="100000" kx="0" ky="0" algn="bl" rotWithShape="0" blurRad="63500" dist="25400" dir="2700000">
              <a:srgbClr val="000000">
                <a:alpha val="10000"/>
              </a:srgbClr>
            </a:outerShdw>
          </a:effectLst>
        </p:spPr>
      </p:sp>
      <p:sp>
        <p:nvSpPr>
          <p:cNvPr id="7" name="Shape 5"/>
          <p:cNvSpPr/>
          <p:nvPr/>
        </p:nvSpPr>
        <p:spPr>
          <a:xfrm>
            <a:off x="548640" y="2468880"/>
            <a:ext cx="54864" cy="1024128"/>
          </a:xfrm>
          <a:prstGeom prst="rect">
            <a:avLst/>
          </a:prstGeom>
          <a:solidFill>
            <a:srgbClr val="1B3A6B"/>
          </a:solidFill>
          <a:ln/>
        </p:spPr>
      </p:sp>
      <p:sp>
        <p:nvSpPr>
          <p:cNvPr id="8" name="Text 6"/>
          <p:cNvSpPr/>
          <p:nvPr/>
        </p:nvSpPr>
        <p:spPr>
          <a:xfrm>
            <a:off x="749808" y="2478024"/>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What ungoverned looks like, on the docket</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A Senate investigation found one insurer’s post-acute denial rate more than doubled after it adopted the nH Predict algorithm (Senate PSI, Oct. 2024). The pending federal case alleges the algorithm’s decisions were reversed ~90% of the time on appeal — and that only ~0.2% of patients appealed. In March 2026 a federal magistrate ordered discovery against UnitedHealth. The patients in the record are elderly; the clinicians overridden are, by the sector’s own arithmetic, mostly women.</a:t>
            </a:r>
            <a:endParaRPr lang="en-US" sz="1200" dirty="0"/>
          </a:p>
        </p:txBody>
      </p:sp>
      <p:sp>
        <p:nvSpPr>
          <p:cNvPr id="9" name="Shape 7"/>
          <p:cNvSpPr/>
          <p:nvPr/>
        </p:nvSpPr>
        <p:spPr>
          <a:xfrm>
            <a:off x="548640" y="3657600"/>
            <a:ext cx="8046720" cy="1133856"/>
          </a:xfrm>
          <a:prstGeom prst="roundRect">
            <a:avLst>
              <a:gd name="adj" fmla="val 4839"/>
            </a:avLst>
          </a:prstGeom>
          <a:solidFill>
            <a:srgbClr val="F0F4FB"/>
          </a:solidFill>
          <a:ln/>
          <a:effectLst>
            <a:outerShdw sx="100000" sy="100000" kx="0" ky="0" algn="bl" rotWithShape="0" blurRad="63500" dist="25400" dir="2700000">
              <a:srgbClr val="000000">
                <a:alpha val="10000"/>
              </a:srgbClr>
            </a:outerShdw>
          </a:effectLst>
        </p:spPr>
      </p:sp>
      <p:sp>
        <p:nvSpPr>
          <p:cNvPr id="10" name="Shape 8"/>
          <p:cNvSpPr/>
          <p:nvPr/>
        </p:nvSpPr>
        <p:spPr>
          <a:xfrm>
            <a:off x="548640" y="3712464"/>
            <a:ext cx="54864" cy="1024128"/>
          </a:xfrm>
          <a:prstGeom prst="rect">
            <a:avLst/>
          </a:prstGeom>
          <a:solidFill>
            <a:srgbClr val="1B3A6B"/>
          </a:solidFill>
          <a:ln/>
        </p:spPr>
      </p:sp>
      <p:sp>
        <p:nvSpPr>
          <p:cNvPr id="11" name="Text 9"/>
          <p:cNvSpPr/>
          <p:nvPr/>
        </p:nvSpPr>
        <p:spPr>
          <a:xfrm>
            <a:off x="749808" y="3721608"/>
            <a:ext cx="7680960" cy="1005840"/>
          </a:xfrm>
          <a:prstGeom prst="rect">
            <a:avLst/>
          </a:prstGeom>
          <a:noFill/>
          <a:ln/>
        </p:spPr>
        <p:txBody>
          <a:bodyPr wrap="square" rtlCol="0" anchor="t"/>
          <a:lstStyle/>
          <a:p>
            <a:pPr indent="0" marL="0">
              <a:buNone/>
            </a:pPr>
            <a:r>
              <a:rPr lang="en-US" sz="1200" b="1" dirty="0">
                <a:solidFill>
                  <a:srgbClr val="1B3A6B"/>
                </a:solidFill>
                <a:latin typeface="Cambria" pitchFamily="34" charset="0"/>
                <a:ea typeface="Cambria" pitchFamily="34" charset="-122"/>
                <a:cs typeface="Cambria" pitchFamily="34" charset="-120"/>
              </a:rPr>
              <a:t>A person is at both ends of every one of these decisions</a:t>
            </a:r>
            <a:endParaRPr lang="en-US" sz="1200" dirty="0"/>
          </a:p>
          <a:p>
            <a:pPr indent="0" marL="0">
              <a:buNone/>
            </a:pPr>
            <a:r>
              <a:rPr lang="en-US" sz="1000" dirty="0">
                <a:solidFill>
                  <a:srgbClr val="14181F"/>
                </a:solidFill>
                <a:latin typeface="Calibri" pitchFamily="34" charset="0"/>
                <a:ea typeface="Calibri" pitchFamily="34" charset="-122"/>
                <a:cs typeface="Calibri" pitchFamily="34" charset="-120"/>
              </a:rPr>
              <a:t>The 2026 encyclical states the standard the machines have not met: technology “is never neutral, because it takes on the characteristics of those who devise, finance, regulate, and use it” (Magnifica Humanitas, para. 9). The AMA’s 85% and Rome’s paragraph 9 are asking for the same thing: a human answerable for the decision.</a:t>
            </a:r>
            <a:endParaRPr lang="en-US" sz="1200" dirty="0"/>
          </a:p>
        </p:txBody>
      </p:sp>
      <p:sp>
        <p:nvSpPr>
          <p:cNvPr id="12" name="Shape 10"/>
          <p:cNvSpPr/>
          <p:nvPr/>
        </p:nvSpPr>
        <p:spPr>
          <a:xfrm>
            <a:off x="548640" y="4636008"/>
            <a:ext cx="1051560" cy="20117"/>
          </a:xfrm>
          <a:prstGeom prst="rect">
            <a:avLst/>
          </a:prstGeom>
          <a:solidFill>
            <a:srgbClr val="E3A80D"/>
          </a:solidFill>
          <a:ln/>
        </p:spPr>
      </p:sp>
      <p:sp>
        <p:nvSpPr>
          <p:cNvPr id="13" name="Text 11"/>
          <p:cNvSpPr/>
          <p:nvPr/>
        </p:nvSpPr>
        <p:spPr>
          <a:xfrm>
            <a:off x="548640" y="4700016"/>
            <a:ext cx="8046720" cy="329184"/>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Two institutions already hold sector-wide instruments that could supply that answerability. Their current positions follow.</a:t>
            </a:r>
            <a:endParaRPr lang="en-US" sz="850" dirty="0"/>
          </a:p>
        </p:txBody>
      </p:sp>
      <p:sp>
        <p:nvSpPr>
          <p:cNvPr id="14" name="TextBox 13"/>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900" b="1" dirty="0">
                <a:solidFill>
                  <a:srgbClr val="14181F"/>
                </a:solidFill>
                <a:latin typeface="Cambria" pitchFamily="34" charset="0"/>
                <a:ea typeface="Cambria" pitchFamily="34" charset="-122"/>
                <a:cs typeface="Cambria" pitchFamily="34" charset="-120"/>
              </a:rPr>
              <a:t>The harm is not hypothetical</a:t>
            </a:r>
            <a:endParaRPr lang="en-US" sz="2900" dirty="0"/>
          </a:p>
        </p:txBody>
      </p:sp>
      <p:sp>
        <p:nvSpPr>
          <p:cNvPr id="3" name="Shape 1"/>
          <p:cNvSpPr/>
          <p:nvPr/>
        </p:nvSpPr>
        <p:spPr>
          <a:xfrm>
            <a:off x="548640" y="1207008"/>
            <a:ext cx="3931920" cy="1536192"/>
          </a:xfrm>
          <a:prstGeom prst="roundRect">
            <a:avLst>
              <a:gd name="adj" fmla="val 4167"/>
            </a:avLst>
          </a:prstGeom>
          <a:solidFill>
            <a:srgbClr val="FFF3D6"/>
          </a:solidFill>
          <a:ln/>
          <a:effectLst>
            <a:outerShdw sx="100000" sy="100000" kx="0" ky="0" algn="bl" rotWithShape="0" blurRad="63500" dist="25400" dir="2700000">
              <a:srgbClr val="000000">
                <a:alpha val="11000"/>
              </a:srgbClr>
            </a:outerShdw>
          </a:effectLst>
        </p:spPr>
      </p:sp>
      <p:sp>
        <p:nvSpPr>
          <p:cNvPr id="4" name="Text 2"/>
          <p:cNvSpPr/>
          <p:nvPr/>
        </p:nvSpPr>
        <p:spPr>
          <a:xfrm>
            <a:off x="731520" y="1298448"/>
            <a:ext cx="3566160" cy="457200"/>
          </a:xfrm>
          <a:prstGeom prst="rect">
            <a:avLst/>
          </a:prstGeom>
          <a:noFill/>
          <a:ln/>
        </p:spPr>
        <p:txBody>
          <a:bodyPr wrap="square" rtlCol="0" anchor="ctr"/>
          <a:lstStyle/>
          <a:p>
            <a:pPr indent="0" marL="0">
              <a:buNone/>
            </a:pPr>
            <a:r>
              <a:rPr lang="en-US" sz="2400" b="1" dirty="0">
                <a:solidFill>
                  <a:srgbClr val="1B3A6B"/>
                </a:solidFill>
                <a:latin typeface="Cambria" pitchFamily="34" charset="0"/>
                <a:ea typeface="Cambria" pitchFamily="34" charset="-122"/>
                <a:cs typeface="Cambria" pitchFamily="34" charset="-120"/>
              </a:rPr>
              <a:t>41.2%</a:t>
            </a:r>
            <a:endParaRPr lang="en-US" sz="2400" dirty="0"/>
          </a:p>
        </p:txBody>
      </p:sp>
      <p:sp>
        <p:nvSpPr>
          <p:cNvPr id="5" name="Text 3"/>
          <p:cNvSpPr/>
          <p:nvPr/>
        </p:nvSpPr>
        <p:spPr>
          <a:xfrm>
            <a:off x="740664" y="1773936"/>
            <a:ext cx="3584448" cy="914400"/>
          </a:xfrm>
          <a:prstGeom prst="rect">
            <a:avLst/>
          </a:prstGeom>
          <a:noFill/>
          <a:ln/>
        </p:spPr>
        <p:txBody>
          <a:bodyPr wrap="square" rtlCol="0" anchor="t"/>
          <a:lstStyle/>
          <a:p>
            <a:pPr indent="0" marL="0">
              <a:buNone/>
            </a:pPr>
            <a:r>
              <a:rPr lang="en-US" sz="970" dirty="0">
                <a:solidFill>
                  <a:srgbClr val="14181F"/>
                </a:solidFill>
                <a:latin typeface="Calibri" pitchFamily="34" charset="0"/>
                <a:ea typeface="Calibri" pitchFamily="34" charset="-122"/>
                <a:cs typeface="Calibri" pitchFamily="34" charset="-120"/>
              </a:rPr>
              <a:t>of rural hospitals operate in the red; 417 are vulnerable to closure (Chartis, Feb. 2026). Rural Medicaid faces $137B in cuts over ten years (KFF estimate).</a:t>
            </a:r>
            <a:endParaRPr lang="en-US" sz="970" dirty="0"/>
          </a:p>
        </p:txBody>
      </p:sp>
      <p:sp>
        <p:nvSpPr>
          <p:cNvPr id="6" name="Shape 4"/>
          <p:cNvSpPr/>
          <p:nvPr/>
        </p:nvSpPr>
        <p:spPr>
          <a:xfrm>
            <a:off x="4754880" y="1207008"/>
            <a:ext cx="3931920" cy="1536192"/>
          </a:xfrm>
          <a:prstGeom prst="roundRect">
            <a:avLst>
              <a:gd name="adj" fmla="val 4167"/>
            </a:avLst>
          </a:prstGeom>
          <a:solidFill>
            <a:srgbClr val="FFF3D6"/>
          </a:solidFill>
          <a:ln/>
          <a:effectLst>
            <a:outerShdw sx="100000" sy="100000" kx="0" ky="0" algn="bl" rotWithShape="0" blurRad="63500" dist="25400" dir="2700000">
              <a:srgbClr val="000000">
                <a:alpha val="11000"/>
              </a:srgbClr>
            </a:outerShdw>
          </a:effectLst>
        </p:spPr>
      </p:sp>
      <p:sp>
        <p:nvSpPr>
          <p:cNvPr id="7" name="Text 5"/>
          <p:cNvSpPr/>
          <p:nvPr/>
        </p:nvSpPr>
        <p:spPr>
          <a:xfrm>
            <a:off x="4937760" y="1298448"/>
            <a:ext cx="3566160" cy="457200"/>
          </a:xfrm>
          <a:prstGeom prst="rect">
            <a:avLst/>
          </a:prstGeom>
          <a:noFill/>
          <a:ln/>
        </p:spPr>
        <p:txBody>
          <a:bodyPr wrap="square" rtlCol="0" anchor="ctr"/>
          <a:lstStyle/>
          <a:p>
            <a:pPr indent="0" marL="0">
              <a:buNone/>
            </a:pPr>
            <a:r>
              <a:rPr lang="en-US" sz="2400" b="1" dirty="0">
                <a:solidFill>
                  <a:srgbClr val="1B3A6B"/>
                </a:solidFill>
                <a:latin typeface="Cambria" pitchFamily="34" charset="0"/>
                <a:ea typeface="Cambria" pitchFamily="34" charset="-122"/>
                <a:cs typeface="Cambria" pitchFamily="34" charset="-120"/>
              </a:rPr>
              <a:t>331</a:t>
            </a:r>
            <a:endParaRPr lang="en-US" sz="2400" dirty="0"/>
          </a:p>
        </p:txBody>
      </p:sp>
      <p:sp>
        <p:nvSpPr>
          <p:cNvPr id="8" name="Text 6"/>
          <p:cNvSpPr/>
          <p:nvPr/>
        </p:nvSpPr>
        <p:spPr>
          <a:xfrm>
            <a:off x="4946904" y="1773936"/>
            <a:ext cx="3584448" cy="914400"/>
          </a:xfrm>
          <a:prstGeom prst="rect">
            <a:avLst/>
          </a:prstGeom>
          <a:noFill/>
          <a:ln/>
        </p:spPr>
        <p:txBody>
          <a:bodyPr wrap="square" rtlCol="0" anchor="t"/>
          <a:lstStyle/>
          <a:p>
            <a:pPr indent="0" marL="0">
              <a:buNone/>
            </a:pPr>
            <a:r>
              <a:rPr lang="en-US" sz="970" dirty="0">
                <a:solidFill>
                  <a:srgbClr val="14181F"/>
                </a:solidFill>
                <a:latin typeface="Calibri" pitchFamily="34" charset="0"/>
                <a:ea typeface="Calibri" pitchFamily="34" charset="-122"/>
                <a:cs typeface="Calibri" pitchFamily="34" charset="-120"/>
              </a:rPr>
              <a:t>rural hospitals ended obstetrics between 2011 and 2024 (Chartis). 35.1% of U.S. counties — 1,104 — are maternity care deserts, affecting 2.3 million women (March of Dimes).</a:t>
            </a:r>
            <a:endParaRPr lang="en-US" sz="970" dirty="0"/>
          </a:p>
        </p:txBody>
      </p:sp>
      <p:sp>
        <p:nvSpPr>
          <p:cNvPr id="9" name="Shape 7"/>
          <p:cNvSpPr/>
          <p:nvPr/>
        </p:nvSpPr>
        <p:spPr>
          <a:xfrm>
            <a:off x="548640" y="2898648"/>
            <a:ext cx="3931920" cy="1536192"/>
          </a:xfrm>
          <a:prstGeom prst="roundRect">
            <a:avLst>
              <a:gd name="adj" fmla="val 4167"/>
            </a:avLst>
          </a:prstGeom>
          <a:solidFill>
            <a:srgbClr val="FFF3D6"/>
          </a:solidFill>
          <a:ln/>
          <a:effectLst>
            <a:outerShdw sx="100000" sy="100000" kx="0" ky="0" algn="bl" rotWithShape="0" blurRad="63500" dist="25400" dir="2700000">
              <a:srgbClr val="000000">
                <a:alpha val="11000"/>
              </a:srgbClr>
            </a:outerShdw>
          </a:effectLst>
        </p:spPr>
      </p:sp>
      <p:sp>
        <p:nvSpPr>
          <p:cNvPr id="10" name="Text 8"/>
          <p:cNvSpPr/>
          <p:nvPr/>
        </p:nvSpPr>
        <p:spPr>
          <a:xfrm>
            <a:off x="731520" y="2990088"/>
            <a:ext cx="3566160" cy="457200"/>
          </a:xfrm>
          <a:prstGeom prst="rect">
            <a:avLst/>
          </a:prstGeom>
          <a:noFill/>
          <a:ln/>
        </p:spPr>
        <p:txBody>
          <a:bodyPr wrap="square" rtlCol="0" anchor="ctr"/>
          <a:lstStyle/>
          <a:p>
            <a:pPr indent="0" marL="0">
              <a:buNone/>
            </a:pPr>
            <a:r>
              <a:rPr lang="en-US" sz="2400" b="1" dirty="0">
                <a:solidFill>
                  <a:srgbClr val="1B3A6B"/>
                </a:solidFill>
                <a:latin typeface="Cambria" pitchFamily="34" charset="0"/>
                <a:ea typeface="Cambria" pitchFamily="34" charset="-122"/>
                <a:cs typeface="Cambria" pitchFamily="34" charset="-120"/>
              </a:rPr>
              <a:t>3.5×</a:t>
            </a:r>
            <a:endParaRPr lang="en-US" sz="2400" dirty="0"/>
          </a:p>
        </p:txBody>
      </p:sp>
      <p:sp>
        <p:nvSpPr>
          <p:cNvPr id="11" name="Text 9"/>
          <p:cNvSpPr/>
          <p:nvPr/>
        </p:nvSpPr>
        <p:spPr>
          <a:xfrm>
            <a:off x="740664" y="3465576"/>
            <a:ext cx="3584448" cy="914400"/>
          </a:xfrm>
          <a:prstGeom prst="rect">
            <a:avLst/>
          </a:prstGeom>
          <a:noFill/>
          <a:ln/>
        </p:spPr>
        <p:txBody>
          <a:bodyPr wrap="square" rtlCol="0" anchor="t"/>
          <a:lstStyle/>
          <a:p>
            <a:pPr indent="0" marL="0">
              <a:buNone/>
            </a:pPr>
            <a:r>
              <a:rPr lang="en-US" sz="970" dirty="0">
                <a:solidFill>
                  <a:srgbClr val="14181F"/>
                </a:solidFill>
                <a:latin typeface="Calibri" pitchFamily="34" charset="0"/>
                <a:ea typeface="Calibri" pitchFamily="34" charset="-122"/>
                <a:cs typeface="Calibri" pitchFamily="34" charset="-120"/>
              </a:rPr>
              <a:t>Black women die of maternal causes at 50.3 per 100,000 — 3.5 times the white rate of 14.5 (CDC, 2023 data). The national rate: 18.6.</a:t>
            </a:r>
            <a:endParaRPr lang="en-US" sz="970" dirty="0"/>
          </a:p>
        </p:txBody>
      </p:sp>
      <p:sp>
        <p:nvSpPr>
          <p:cNvPr id="12" name="Shape 10"/>
          <p:cNvSpPr/>
          <p:nvPr/>
        </p:nvSpPr>
        <p:spPr>
          <a:xfrm>
            <a:off x="4754880" y="2898648"/>
            <a:ext cx="3931920" cy="1536192"/>
          </a:xfrm>
          <a:prstGeom prst="roundRect">
            <a:avLst>
              <a:gd name="adj" fmla="val 4167"/>
            </a:avLst>
          </a:prstGeom>
          <a:solidFill>
            <a:srgbClr val="FFF3D6"/>
          </a:solidFill>
          <a:ln/>
          <a:effectLst>
            <a:outerShdw sx="100000" sy="100000" kx="0" ky="0" algn="bl" rotWithShape="0" blurRad="63500" dist="25400" dir="2700000">
              <a:srgbClr val="000000">
                <a:alpha val="11000"/>
              </a:srgbClr>
            </a:outerShdw>
          </a:effectLst>
        </p:spPr>
      </p:sp>
      <p:sp>
        <p:nvSpPr>
          <p:cNvPr id="13" name="Text 11"/>
          <p:cNvSpPr/>
          <p:nvPr/>
        </p:nvSpPr>
        <p:spPr>
          <a:xfrm>
            <a:off x="4937760" y="2990088"/>
            <a:ext cx="3566160" cy="457200"/>
          </a:xfrm>
          <a:prstGeom prst="rect">
            <a:avLst/>
          </a:prstGeom>
          <a:noFill/>
          <a:ln/>
        </p:spPr>
        <p:txBody>
          <a:bodyPr wrap="square" rtlCol="0" anchor="ctr"/>
          <a:lstStyle/>
          <a:p>
            <a:pPr indent="0" marL="0">
              <a:buNone/>
            </a:pPr>
            <a:r>
              <a:rPr lang="en-US" sz="2400" b="1" dirty="0">
                <a:solidFill>
                  <a:srgbClr val="1B3A6B"/>
                </a:solidFill>
                <a:latin typeface="Cambria" pitchFamily="34" charset="0"/>
                <a:ea typeface="Cambria" pitchFamily="34" charset="-122"/>
                <a:cs typeface="Cambria" pitchFamily="34" charset="-120"/>
              </a:rPr>
              <a:t>1 in 7</a:t>
            </a:r>
            <a:endParaRPr lang="en-US" sz="2400" dirty="0"/>
          </a:p>
        </p:txBody>
      </p:sp>
      <p:sp>
        <p:nvSpPr>
          <p:cNvPr id="14" name="Text 12"/>
          <p:cNvSpPr/>
          <p:nvPr/>
        </p:nvSpPr>
        <p:spPr>
          <a:xfrm>
            <a:off x="4946904" y="3465576"/>
            <a:ext cx="3584448" cy="914400"/>
          </a:xfrm>
          <a:prstGeom prst="rect">
            <a:avLst/>
          </a:prstGeom>
          <a:noFill/>
          <a:ln/>
        </p:spPr>
        <p:txBody>
          <a:bodyPr wrap="square" rtlCol="0" anchor="t"/>
          <a:lstStyle/>
          <a:p>
            <a:pPr indent="0" marL="0">
              <a:buNone/>
            </a:pPr>
            <a:r>
              <a:rPr lang="en-US" sz="970" dirty="0">
                <a:solidFill>
                  <a:srgbClr val="14181F"/>
                </a:solidFill>
                <a:latin typeface="Calibri" pitchFamily="34" charset="0"/>
                <a:ea typeface="Calibri" pitchFamily="34" charset="-122"/>
                <a:cs typeface="Calibri" pitchFamily="34" charset="-120"/>
              </a:rPr>
              <a:t>U.S. patients is cared for in a Catholic hospital every day — 600+ hospitals (CHA), a workforce in the hundreds of thousands. In 35% of counties, Catholic systems hold high or dominant market share; 52 hospitals are their community’s sole provider.</a:t>
            </a:r>
            <a:endParaRPr lang="en-US" sz="970" dirty="0"/>
          </a:p>
        </p:txBody>
      </p:sp>
      <p:sp>
        <p:nvSpPr>
          <p:cNvPr id="15" name="Shape 13"/>
          <p:cNvSpPr/>
          <p:nvPr/>
        </p:nvSpPr>
        <p:spPr>
          <a:xfrm>
            <a:off x="548640" y="4617720"/>
            <a:ext cx="1051560" cy="20117"/>
          </a:xfrm>
          <a:prstGeom prst="rect">
            <a:avLst/>
          </a:prstGeom>
          <a:solidFill>
            <a:srgbClr val="E3A80D"/>
          </a:solidFill>
          <a:ln/>
        </p:spPr>
      </p:sp>
      <p:sp>
        <p:nvSpPr>
          <p:cNvPr id="16" name="Text 14"/>
          <p:cNvSpPr/>
          <p:nvPr/>
        </p:nvSpPr>
        <p:spPr>
          <a:xfrm>
            <a:off x="548640" y="4681728"/>
            <a:ext cx="8046720" cy="365760"/>
          </a:xfrm>
          <a:prstGeom prst="rect">
            <a:avLst/>
          </a:prstGeom>
          <a:noFill/>
          <a:ln/>
        </p:spPr>
        <p:txBody>
          <a:bodyPr wrap="square" rtlCol="0" anchor="ctr"/>
          <a:lstStyle/>
          <a:p>
            <a:pPr indent="0" marL="0">
              <a:buNone/>
            </a:pPr>
            <a:r>
              <a:rPr lang="en-US" sz="850" dirty="0">
                <a:solidFill>
                  <a:srgbClr val="2F343C"/>
                </a:solidFill>
                <a:latin typeface="Calibri Light" pitchFamily="34" charset="0"/>
                <a:ea typeface="Calibri Light" pitchFamily="34" charset="-122"/>
                <a:cs typeface="Calibri Light" pitchFamily="34" charset="-120"/>
              </a:rPr>
              <a:t>The same population carries the exposure at every point: women, in the counties where the infrastructure is thinnest — and where the Church is most often the only system left standing.</a:t>
            </a:r>
            <a:endParaRPr lang="en-US" sz="850" dirty="0"/>
          </a:p>
        </p:txBody>
      </p:sp>
      <p:sp>
        <p:nvSpPr>
          <p:cNvPr id="17" name="TextBox 16"/>
          <p:cNvSpPr txBox="1"/>
          <p:nvPr/>
        </p:nvSpPr>
        <p:spPr>
          <a:xfrm>
            <a:off x="5669280" y="4864608"/>
            <a:ext cx="2971800" cy="219456"/>
          </a:xfrm>
          <a:prstGeom prst="rect">
            <a:avLst/>
          </a:prstGeom>
          <a:noFill/>
        </p:spPr>
        <p:txBody>
          <a:bodyPr wrap="none">
            <a:spAutoFit/>
          </a:bodyPr>
          <a:lstStyle/>
          <a:p>
            <a:pPr algn="r"/>
            <a:r>
              <a:rPr sz="1100" b="1">
                <a:solidFill>
                  <a:srgbClr val="3D3D3D"/>
                </a:solidFill>
                <a:latin typeface="Calibri"/>
              </a:rPr>
              <a:t>WORKING DRAFT · JULY 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Permission Structure</dc:title>
  <dc:subject>PptxGenJS Presentation</dc:subject>
  <dc:creator>PptxGenJS</dc:creator>
  <cp:lastModifiedBy>PptxGenJS</cp:lastModifiedBy>
  <cp:revision>1</cp:revision>
  <dcterms:created xsi:type="dcterms:W3CDTF">2026-07-14T16:30:16Z</dcterms:created>
  <dcterms:modified xsi:type="dcterms:W3CDTF">2026-07-14T16:30:16Z</dcterms:modified>
</cp:coreProperties>
</file>